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57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293" r:id="rId16"/>
    <p:sldId id="292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3" r:id="rId25"/>
    <p:sldId id="301" r:id="rId26"/>
    <p:sldId id="302" r:id="rId27"/>
    <p:sldId id="305" r:id="rId28"/>
    <p:sldId id="304" r:id="rId29"/>
    <p:sldId id="306" r:id="rId30"/>
    <p:sldId id="311" r:id="rId31"/>
    <p:sldId id="315" r:id="rId32"/>
    <p:sldId id="314" r:id="rId33"/>
    <p:sldId id="318" r:id="rId34"/>
    <p:sldId id="316" r:id="rId35"/>
    <p:sldId id="317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330" r:id="rId48"/>
    <p:sldId id="331" r:id="rId49"/>
    <p:sldId id="332" r:id="rId50"/>
    <p:sldId id="333" r:id="rId51"/>
    <p:sldId id="334" r:id="rId52"/>
    <p:sldId id="335" r:id="rId53"/>
    <p:sldId id="336" r:id="rId54"/>
    <p:sldId id="337" r:id="rId55"/>
    <p:sldId id="339" r:id="rId56"/>
    <p:sldId id="340" r:id="rId57"/>
    <p:sldId id="338" r:id="rId58"/>
    <p:sldId id="308" r:id="rId5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547AB-B5B1-4FBB-A7F0-360E94EBF6A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AF9EE0C-C39A-44E2-8FB2-95A871348DB6}">
      <dgm:prSet phldrT="[Text]" custT="1"/>
      <dgm:spPr/>
      <dgm:t>
        <a:bodyPr/>
        <a:lstStyle/>
        <a:p>
          <a:r>
            <a:rPr lang="en-US" sz="1200">
              <a:solidFill>
                <a:srgbClr val="00B0F0"/>
              </a:solidFill>
            </a:rPr>
            <a:t>Community Fellows Strive </a:t>
          </a:r>
        </a:p>
        <a:p>
          <a:r>
            <a:rPr lang="en-US" sz="1200">
              <a:solidFill>
                <a:srgbClr val="00B0F0"/>
              </a:solidFill>
            </a:rPr>
            <a:t>to Embody Certain</a:t>
          </a:r>
        </a:p>
        <a:p>
          <a:r>
            <a:rPr lang="en-US" sz="2800">
              <a:solidFill>
                <a:srgbClr val="00B0F0"/>
              </a:solidFill>
            </a:rPr>
            <a:t>Dispositions</a:t>
          </a:r>
        </a:p>
      </dgm:t>
    </dgm:pt>
    <dgm:pt modelId="{26515920-55D4-422A-904A-E02EAEE1F7AF}" type="parTrans" cxnId="{EE2B5708-55B7-4800-AF6E-61887FA42421}">
      <dgm:prSet/>
      <dgm:spPr/>
      <dgm:t>
        <a:bodyPr/>
        <a:lstStyle/>
        <a:p>
          <a:endParaRPr lang="en-US"/>
        </a:p>
      </dgm:t>
    </dgm:pt>
    <dgm:pt modelId="{32ADC65E-3EE2-4F18-BB00-692F33D0861B}" type="sibTrans" cxnId="{EE2B5708-55B7-4800-AF6E-61887FA42421}">
      <dgm:prSet/>
      <dgm:spPr/>
      <dgm:t>
        <a:bodyPr/>
        <a:lstStyle/>
        <a:p>
          <a:endParaRPr lang="en-US"/>
        </a:p>
      </dgm:t>
    </dgm:pt>
    <dgm:pt modelId="{5BD0D5E1-AA75-490F-AD91-3EAAB53224A1}">
      <dgm:prSet phldrT="[Text]" custT="1"/>
      <dgm:spPr/>
      <dgm:t>
        <a:bodyPr/>
        <a:lstStyle/>
        <a:p>
          <a:r>
            <a:rPr lang="en-US" sz="1100"/>
            <a:t>Courage and Initiative </a:t>
          </a:r>
        </a:p>
      </dgm:t>
    </dgm:pt>
    <dgm:pt modelId="{D1B30FDB-E55A-4D0E-8BB4-7BAAB4406653}" type="parTrans" cxnId="{DB73FA29-88CD-49D6-8A2E-EC6B67207C8A}">
      <dgm:prSet/>
      <dgm:spPr/>
      <dgm:t>
        <a:bodyPr/>
        <a:lstStyle/>
        <a:p>
          <a:endParaRPr lang="en-US"/>
        </a:p>
      </dgm:t>
    </dgm:pt>
    <dgm:pt modelId="{1E8CB30E-6A97-4E48-989F-5597B1134187}" type="sibTrans" cxnId="{DB73FA29-88CD-49D6-8A2E-EC6B67207C8A}">
      <dgm:prSet/>
      <dgm:spPr/>
      <dgm:t>
        <a:bodyPr/>
        <a:lstStyle/>
        <a:p>
          <a:endParaRPr lang="en-US"/>
        </a:p>
      </dgm:t>
    </dgm:pt>
    <dgm:pt modelId="{A9A5E122-0E55-4432-9F16-EF37776ECC8A}">
      <dgm:prSet phldrT="[Text]" custT="1"/>
      <dgm:spPr/>
      <dgm:t>
        <a:bodyPr/>
        <a:lstStyle/>
        <a:p>
          <a:r>
            <a:rPr lang="en-US" sz="1100"/>
            <a:t>Understanding</a:t>
          </a:r>
        </a:p>
      </dgm:t>
    </dgm:pt>
    <dgm:pt modelId="{0DE75DB1-7225-41A8-A55B-686B22A90DC2}" type="parTrans" cxnId="{D630CC1D-1ACD-47DC-9AAB-4C5C49F1809F}">
      <dgm:prSet/>
      <dgm:spPr/>
      <dgm:t>
        <a:bodyPr/>
        <a:lstStyle/>
        <a:p>
          <a:endParaRPr lang="en-US"/>
        </a:p>
      </dgm:t>
    </dgm:pt>
    <dgm:pt modelId="{944997B8-2D00-4706-BE77-5B9D7BB1F0EE}" type="sibTrans" cxnId="{D630CC1D-1ACD-47DC-9AAB-4C5C49F1809F}">
      <dgm:prSet/>
      <dgm:spPr/>
      <dgm:t>
        <a:bodyPr/>
        <a:lstStyle/>
        <a:p>
          <a:endParaRPr lang="en-US"/>
        </a:p>
      </dgm:t>
    </dgm:pt>
    <dgm:pt modelId="{C1D7109C-B7E6-4CB2-B61D-972BBB3758CC}">
      <dgm:prSet phldrT="[Text]" custT="1"/>
      <dgm:spPr/>
      <dgm:t>
        <a:bodyPr/>
        <a:lstStyle/>
        <a:p>
          <a:r>
            <a:rPr lang="en-US" sz="1200">
              <a:solidFill>
                <a:srgbClr val="00B050"/>
              </a:solidFill>
            </a:rPr>
            <a:t>Which Support the </a:t>
          </a:r>
        </a:p>
        <a:p>
          <a:r>
            <a:rPr lang="en-US" sz="2800">
              <a:solidFill>
                <a:srgbClr val="00B050"/>
              </a:solidFill>
            </a:rPr>
            <a:t>Writer's Process</a:t>
          </a:r>
        </a:p>
      </dgm:t>
    </dgm:pt>
    <dgm:pt modelId="{C9577273-0D60-4AF7-BAFA-6A6AED3B22B3}" type="parTrans" cxnId="{C89B8C51-667B-4C7D-87CE-4ADB4C18A2C2}">
      <dgm:prSet/>
      <dgm:spPr/>
      <dgm:t>
        <a:bodyPr/>
        <a:lstStyle/>
        <a:p>
          <a:endParaRPr lang="en-US"/>
        </a:p>
      </dgm:t>
    </dgm:pt>
    <dgm:pt modelId="{FD97EDC7-AA36-4B25-A75E-A2CB0630D0DA}" type="sibTrans" cxnId="{C89B8C51-667B-4C7D-87CE-4ADB4C18A2C2}">
      <dgm:prSet/>
      <dgm:spPr/>
      <dgm:t>
        <a:bodyPr/>
        <a:lstStyle/>
        <a:p>
          <a:endParaRPr lang="en-US"/>
        </a:p>
      </dgm:t>
    </dgm:pt>
    <dgm:pt modelId="{E7BD4C24-5251-4804-93B5-A03C2F8045F0}">
      <dgm:prSet phldrT="[Text]" custT="1"/>
      <dgm:spPr/>
      <dgm:t>
        <a:bodyPr/>
        <a:lstStyle/>
        <a:p>
          <a:r>
            <a:rPr lang="en-US" sz="1100"/>
            <a:t>Prewriting</a:t>
          </a:r>
        </a:p>
      </dgm:t>
    </dgm:pt>
    <dgm:pt modelId="{89D74734-E0B9-4F23-B61F-49821222493B}" type="parTrans" cxnId="{21AABEE8-87F0-48FE-8C8B-0A3BD30A2EEC}">
      <dgm:prSet/>
      <dgm:spPr/>
      <dgm:t>
        <a:bodyPr/>
        <a:lstStyle/>
        <a:p>
          <a:endParaRPr lang="en-US"/>
        </a:p>
      </dgm:t>
    </dgm:pt>
    <dgm:pt modelId="{577DFE99-6186-4FA6-92D4-458640CCC84A}" type="sibTrans" cxnId="{21AABEE8-87F0-48FE-8C8B-0A3BD30A2EEC}">
      <dgm:prSet/>
      <dgm:spPr/>
      <dgm:t>
        <a:bodyPr/>
        <a:lstStyle/>
        <a:p>
          <a:endParaRPr lang="en-US"/>
        </a:p>
      </dgm:t>
    </dgm:pt>
    <dgm:pt modelId="{EB290716-BE77-4115-9081-0C258EF9F12A}">
      <dgm:prSet phldrT="[Text]" custT="1"/>
      <dgm:spPr/>
      <dgm:t>
        <a:bodyPr/>
        <a:lstStyle/>
        <a:p>
          <a:r>
            <a:rPr lang="en-US" sz="1100"/>
            <a:t>Drafting</a:t>
          </a:r>
        </a:p>
      </dgm:t>
    </dgm:pt>
    <dgm:pt modelId="{4DE94F13-9E65-437B-AE4E-E0AF2F5A00B1}" type="parTrans" cxnId="{8948612F-7F93-4B16-B377-9127BA48002E}">
      <dgm:prSet/>
      <dgm:spPr/>
      <dgm:t>
        <a:bodyPr/>
        <a:lstStyle/>
        <a:p>
          <a:endParaRPr lang="en-US"/>
        </a:p>
      </dgm:t>
    </dgm:pt>
    <dgm:pt modelId="{1B396FA8-2ED8-4DDA-8318-505B00F7D614}" type="sibTrans" cxnId="{8948612F-7F93-4B16-B377-9127BA48002E}">
      <dgm:prSet/>
      <dgm:spPr/>
      <dgm:t>
        <a:bodyPr/>
        <a:lstStyle/>
        <a:p>
          <a:endParaRPr lang="en-US"/>
        </a:p>
      </dgm:t>
    </dgm:pt>
    <dgm:pt modelId="{4AA0D2F3-031A-4965-B3B9-6F10CB45DDD0}">
      <dgm:prSet phldrT="[Text]" custT="1"/>
      <dgm:spPr/>
      <dgm:t>
        <a:bodyPr/>
        <a:lstStyle/>
        <a:p>
          <a:r>
            <a:rPr lang="en-US" sz="1200">
              <a:solidFill>
                <a:srgbClr val="FFC000"/>
              </a:solidFill>
            </a:rPr>
            <a:t>Allowing for the Development of </a:t>
          </a:r>
        </a:p>
        <a:p>
          <a:r>
            <a:rPr lang="en-US" sz="2800">
              <a:solidFill>
                <a:srgbClr val="FFC000"/>
              </a:solidFill>
            </a:rPr>
            <a:t>Writer's Craft</a:t>
          </a:r>
        </a:p>
      </dgm:t>
    </dgm:pt>
    <dgm:pt modelId="{08A8C58C-D787-4477-A0B5-ABBF11EA26AD}" type="parTrans" cxnId="{1B314E8D-C124-4710-8C49-F1774ABA07D5}">
      <dgm:prSet/>
      <dgm:spPr/>
      <dgm:t>
        <a:bodyPr/>
        <a:lstStyle/>
        <a:p>
          <a:endParaRPr lang="en-US"/>
        </a:p>
      </dgm:t>
    </dgm:pt>
    <dgm:pt modelId="{A25E2CD1-9CE1-49C6-B16E-4EC35CE5A0C4}" type="sibTrans" cxnId="{1B314E8D-C124-4710-8C49-F1774ABA07D5}">
      <dgm:prSet/>
      <dgm:spPr/>
      <dgm:t>
        <a:bodyPr/>
        <a:lstStyle/>
        <a:p>
          <a:endParaRPr lang="en-US"/>
        </a:p>
      </dgm:t>
    </dgm:pt>
    <dgm:pt modelId="{DE63CF23-17BE-4E53-A5F3-AE6F46FC2C8E}">
      <dgm:prSet phldrT="[Text]" custT="1"/>
      <dgm:spPr/>
      <dgm:t>
        <a:bodyPr/>
        <a:lstStyle/>
        <a:p>
          <a:r>
            <a:rPr lang="en-US" sz="1100"/>
            <a:t> Compelling Ideas</a:t>
          </a:r>
        </a:p>
      </dgm:t>
    </dgm:pt>
    <dgm:pt modelId="{8A1303D5-0A15-46D7-B8E8-D32D98B86EC1}" type="parTrans" cxnId="{4FD8FDA8-1AEE-4B70-A462-7C0C6C7F8C1B}">
      <dgm:prSet/>
      <dgm:spPr/>
      <dgm:t>
        <a:bodyPr/>
        <a:lstStyle/>
        <a:p>
          <a:endParaRPr lang="en-US"/>
        </a:p>
      </dgm:t>
    </dgm:pt>
    <dgm:pt modelId="{922DEE1E-A0C8-410E-B15F-0D0B6BC6FB4A}" type="sibTrans" cxnId="{4FD8FDA8-1AEE-4B70-A462-7C0C6C7F8C1B}">
      <dgm:prSet/>
      <dgm:spPr/>
      <dgm:t>
        <a:bodyPr/>
        <a:lstStyle/>
        <a:p>
          <a:endParaRPr lang="en-US"/>
        </a:p>
      </dgm:t>
    </dgm:pt>
    <dgm:pt modelId="{A6078821-CDF2-433E-8FCB-DF5A55D15F72}">
      <dgm:prSet phldrT="[Text]" custT="1"/>
      <dgm:spPr/>
      <dgm:t>
        <a:bodyPr/>
        <a:lstStyle/>
        <a:p>
          <a:r>
            <a:rPr lang="en-US" sz="1100"/>
            <a:t>Perseverance</a:t>
          </a:r>
        </a:p>
      </dgm:t>
    </dgm:pt>
    <dgm:pt modelId="{439CCDF3-E694-4BC8-B001-A6B75AC6B350}" type="parTrans" cxnId="{64F301F1-AF19-43E8-81C5-FD9AC7AC8D03}">
      <dgm:prSet/>
      <dgm:spPr/>
      <dgm:t>
        <a:bodyPr/>
        <a:lstStyle/>
        <a:p>
          <a:endParaRPr lang="en-US"/>
        </a:p>
      </dgm:t>
    </dgm:pt>
    <dgm:pt modelId="{352840C0-6804-4206-A05D-E98BA74629F4}" type="sibTrans" cxnId="{64F301F1-AF19-43E8-81C5-FD9AC7AC8D03}">
      <dgm:prSet/>
      <dgm:spPr/>
      <dgm:t>
        <a:bodyPr/>
        <a:lstStyle/>
        <a:p>
          <a:endParaRPr lang="en-US"/>
        </a:p>
      </dgm:t>
    </dgm:pt>
    <dgm:pt modelId="{96319792-4E2F-4D6D-B54D-B7039180BCF6}">
      <dgm:prSet phldrT="[Text]" custT="1"/>
      <dgm:spPr/>
      <dgm:t>
        <a:bodyPr/>
        <a:lstStyle/>
        <a:p>
          <a:r>
            <a:rPr lang="en-US" sz="1100"/>
            <a:t>Reflection</a:t>
          </a:r>
        </a:p>
      </dgm:t>
    </dgm:pt>
    <dgm:pt modelId="{B3A844B3-2374-4778-A034-61ABF97D49A5}" type="parTrans" cxnId="{05044CA8-DD85-4823-BE3B-FC95A37D6AEF}">
      <dgm:prSet/>
      <dgm:spPr/>
      <dgm:t>
        <a:bodyPr/>
        <a:lstStyle/>
        <a:p>
          <a:endParaRPr lang="en-US"/>
        </a:p>
      </dgm:t>
    </dgm:pt>
    <dgm:pt modelId="{5B96BAAD-B479-47B5-8DDF-B41384119DB3}" type="sibTrans" cxnId="{05044CA8-DD85-4823-BE3B-FC95A37D6AEF}">
      <dgm:prSet/>
      <dgm:spPr/>
      <dgm:t>
        <a:bodyPr/>
        <a:lstStyle/>
        <a:p>
          <a:endParaRPr lang="en-US"/>
        </a:p>
      </dgm:t>
    </dgm:pt>
    <dgm:pt modelId="{D9F9DFE1-34D5-43DB-A4A9-F4CFD246F437}">
      <dgm:prSet phldrT="[Text]" custT="1"/>
      <dgm:spPr/>
      <dgm:t>
        <a:bodyPr/>
        <a:lstStyle/>
        <a:p>
          <a:r>
            <a:rPr lang="en-US" sz="1100"/>
            <a:t>Expertise</a:t>
          </a:r>
        </a:p>
      </dgm:t>
    </dgm:pt>
    <dgm:pt modelId="{EFA69442-DE29-4D74-A7B3-5379A2ECEBDF}" type="parTrans" cxnId="{F89E08F0-2F12-4A9D-9BEB-4F18CF9288DD}">
      <dgm:prSet/>
      <dgm:spPr/>
      <dgm:t>
        <a:bodyPr/>
        <a:lstStyle/>
        <a:p>
          <a:endParaRPr lang="en-US"/>
        </a:p>
      </dgm:t>
    </dgm:pt>
    <dgm:pt modelId="{9BBAA18C-81BD-4042-8D6D-069745C2D3E9}" type="sibTrans" cxnId="{F89E08F0-2F12-4A9D-9BEB-4F18CF9288DD}">
      <dgm:prSet/>
      <dgm:spPr/>
      <dgm:t>
        <a:bodyPr/>
        <a:lstStyle/>
        <a:p>
          <a:endParaRPr lang="en-US"/>
        </a:p>
      </dgm:t>
    </dgm:pt>
    <dgm:pt modelId="{BEAC16E1-E047-440C-BADC-CD9B4CA92941}">
      <dgm:prSet phldrT="[Text]" custT="1"/>
      <dgm:spPr/>
      <dgm:t>
        <a:bodyPr/>
        <a:lstStyle/>
        <a:p>
          <a:r>
            <a:rPr lang="en-US" sz="1100"/>
            <a:t>Cooperation and Collaboration</a:t>
          </a:r>
        </a:p>
      </dgm:t>
    </dgm:pt>
    <dgm:pt modelId="{43275849-EF98-41E3-9207-D3D91E554032}" type="parTrans" cxnId="{7483F071-E73E-4158-A0E0-4C2FF65999A6}">
      <dgm:prSet/>
      <dgm:spPr/>
      <dgm:t>
        <a:bodyPr/>
        <a:lstStyle/>
        <a:p>
          <a:endParaRPr lang="en-US"/>
        </a:p>
      </dgm:t>
    </dgm:pt>
    <dgm:pt modelId="{2A48F828-A762-44FC-BD48-76700E3F21E4}" type="sibTrans" cxnId="{7483F071-E73E-4158-A0E0-4C2FF65999A6}">
      <dgm:prSet/>
      <dgm:spPr/>
      <dgm:t>
        <a:bodyPr/>
        <a:lstStyle/>
        <a:p>
          <a:endParaRPr lang="en-US"/>
        </a:p>
      </dgm:t>
    </dgm:pt>
    <dgm:pt modelId="{ED1EC55C-DA9B-4AA1-A6BD-4D0C8BD88BC3}">
      <dgm:prSet phldrT="[Text]" custT="1"/>
      <dgm:spPr/>
      <dgm:t>
        <a:bodyPr/>
        <a:lstStyle/>
        <a:p>
          <a:r>
            <a:rPr lang="en-US" sz="1100"/>
            <a:t>Peer-Review</a:t>
          </a:r>
        </a:p>
      </dgm:t>
    </dgm:pt>
    <dgm:pt modelId="{1E1701EE-8A25-474C-A523-08C7FF12AF53}" type="parTrans" cxnId="{36C9253B-CD83-4DA6-A660-216008EF22B9}">
      <dgm:prSet/>
      <dgm:spPr/>
      <dgm:t>
        <a:bodyPr/>
        <a:lstStyle/>
        <a:p>
          <a:endParaRPr lang="en-US"/>
        </a:p>
      </dgm:t>
    </dgm:pt>
    <dgm:pt modelId="{EDFD441E-8128-40A1-97FF-95FF3065A268}" type="sibTrans" cxnId="{36C9253B-CD83-4DA6-A660-216008EF22B9}">
      <dgm:prSet/>
      <dgm:spPr/>
      <dgm:t>
        <a:bodyPr/>
        <a:lstStyle/>
        <a:p>
          <a:endParaRPr lang="en-US"/>
        </a:p>
      </dgm:t>
    </dgm:pt>
    <dgm:pt modelId="{FDEB35E2-C3D3-4D9E-808B-D8E9700109CE}">
      <dgm:prSet phldrT="[Text]" custT="1"/>
      <dgm:spPr/>
      <dgm:t>
        <a:bodyPr/>
        <a:lstStyle/>
        <a:p>
          <a:r>
            <a:rPr lang="en-US" sz="1100"/>
            <a:t>Editing</a:t>
          </a:r>
        </a:p>
      </dgm:t>
    </dgm:pt>
    <dgm:pt modelId="{E291B582-BF18-4038-861A-629961F36B9E}" type="parTrans" cxnId="{D6717007-DECE-431C-8FE0-07FD2BAA2263}">
      <dgm:prSet/>
      <dgm:spPr/>
      <dgm:t>
        <a:bodyPr/>
        <a:lstStyle/>
        <a:p>
          <a:endParaRPr lang="en-US"/>
        </a:p>
      </dgm:t>
    </dgm:pt>
    <dgm:pt modelId="{0846B1D5-6FD1-41E8-B1C7-CB7ADA8AFE28}" type="sibTrans" cxnId="{D6717007-DECE-431C-8FE0-07FD2BAA2263}">
      <dgm:prSet/>
      <dgm:spPr/>
      <dgm:t>
        <a:bodyPr/>
        <a:lstStyle/>
        <a:p>
          <a:endParaRPr lang="en-US"/>
        </a:p>
      </dgm:t>
    </dgm:pt>
    <dgm:pt modelId="{B18BE442-0CC3-4515-8AFD-D2BB2EBED308}">
      <dgm:prSet phldrT="[Text]" custT="1"/>
      <dgm:spPr/>
      <dgm:t>
        <a:bodyPr/>
        <a:lstStyle/>
        <a:p>
          <a:r>
            <a:rPr lang="en-US" sz="1100"/>
            <a:t>Publishing</a:t>
          </a:r>
        </a:p>
      </dgm:t>
    </dgm:pt>
    <dgm:pt modelId="{6E3445BD-627D-4D89-9436-5133ACDB1407}" type="parTrans" cxnId="{FC8D9B92-FFF9-4659-A11A-C13AF3A247B3}">
      <dgm:prSet/>
      <dgm:spPr/>
      <dgm:t>
        <a:bodyPr/>
        <a:lstStyle/>
        <a:p>
          <a:endParaRPr lang="en-US"/>
        </a:p>
      </dgm:t>
    </dgm:pt>
    <dgm:pt modelId="{AD71259C-9BA7-4884-B424-D3285AE648DB}" type="sibTrans" cxnId="{FC8D9B92-FFF9-4659-A11A-C13AF3A247B3}">
      <dgm:prSet/>
      <dgm:spPr/>
      <dgm:t>
        <a:bodyPr/>
        <a:lstStyle/>
        <a:p>
          <a:endParaRPr lang="en-US"/>
        </a:p>
      </dgm:t>
    </dgm:pt>
    <dgm:pt modelId="{B9C09D7F-C120-431B-8DD6-98D409438582}">
      <dgm:prSet phldrT="[Text]" custT="1"/>
      <dgm:spPr/>
      <dgm:t>
        <a:bodyPr/>
        <a:lstStyle/>
        <a:p>
          <a:r>
            <a:rPr lang="en-US" sz="1100"/>
            <a:t> Engaging Voice</a:t>
          </a:r>
        </a:p>
      </dgm:t>
    </dgm:pt>
    <dgm:pt modelId="{AC499990-F31C-44BB-A85A-99280E8BAEB4}" type="parTrans" cxnId="{6DDF10B8-3A48-4E29-B04C-0FD22F3038E0}">
      <dgm:prSet/>
      <dgm:spPr/>
      <dgm:t>
        <a:bodyPr/>
        <a:lstStyle/>
        <a:p>
          <a:endParaRPr lang="en-US"/>
        </a:p>
      </dgm:t>
    </dgm:pt>
    <dgm:pt modelId="{CD70E6DF-F0B2-4F26-BF1B-ED2719526DC8}" type="sibTrans" cxnId="{6DDF10B8-3A48-4E29-B04C-0FD22F3038E0}">
      <dgm:prSet/>
      <dgm:spPr/>
      <dgm:t>
        <a:bodyPr/>
        <a:lstStyle/>
        <a:p>
          <a:endParaRPr lang="en-US"/>
        </a:p>
      </dgm:t>
    </dgm:pt>
    <dgm:pt modelId="{79007A06-A871-44AD-9635-4DE12E8B0E62}">
      <dgm:prSet phldrT="[Text]" custT="1"/>
      <dgm:spPr/>
      <dgm:t>
        <a:bodyPr/>
        <a:lstStyle/>
        <a:p>
          <a:r>
            <a:rPr lang="en-US" sz="1100"/>
            <a:t> Clear Organization</a:t>
          </a:r>
        </a:p>
      </dgm:t>
    </dgm:pt>
    <dgm:pt modelId="{F8BB7C99-EC89-4D1D-9CA2-FF3AF6D1DCFE}" type="parTrans" cxnId="{790EC0E4-D14E-47EF-BCB9-5BC919AC1E68}">
      <dgm:prSet/>
      <dgm:spPr/>
      <dgm:t>
        <a:bodyPr/>
        <a:lstStyle/>
        <a:p>
          <a:endParaRPr lang="en-US"/>
        </a:p>
      </dgm:t>
    </dgm:pt>
    <dgm:pt modelId="{2110CF2A-96D5-4ED0-94A0-C3311E086B87}" type="sibTrans" cxnId="{790EC0E4-D14E-47EF-BCB9-5BC919AC1E68}">
      <dgm:prSet/>
      <dgm:spPr/>
      <dgm:t>
        <a:bodyPr/>
        <a:lstStyle/>
        <a:p>
          <a:endParaRPr lang="en-US"/>
        </a:p>
      </dgm:t>
    </dgm:pt>
    <dgm:pt modelId="{E57F1D15-FDE9-430A-A5AD-56C4FC47D486}">
      <dgm:prSet phldrT="[Text]" custT="1"/>
      <dgm:spPr/>
      <dgm:t>
        <a:bodyPr/>
        <a:lstStyle/>
        <a:p>
          <a:r>
            <a:rPr lang="en-US" sz="1100"/>
            <a:t> Fluent Sentences</a:t>
          </a:r>
        </a:p>
      </dgm:t>
    </dgm:pt>
    <dgm:pt modelId="{40E5DD26-64AF-4745-A545-780344272DAF}" type="parTrans" cxnId="{7394E65F-EC63-4F5B-B003-DC2049D3E68E}">
      <dgm:prSet/>
      <dgm:spPr/>
      <dgm:t>
        <a:bodyPr/>
        <a:lstStyle/>
        <a:p>
          <a:endParaRPr lang="en-US"/>
        </a:p>
      </dgm:t>
    </dgm:pt>
    <dgm:pt modelId="{97D138A0-4AF2-465A-91D8-733F7616CDE4}" type="sibTrans" cxnId="{7394E65F-EC63-4F5B-B003-DC2049D3E68E}">
      <dgm:prSet/>
      <dgm:spPr/>
      <dgm:t>
        <a:bodyPr/>
        <a:lstStyle/>
        <a:p>
          <a:endParaRPr lang="en-US"/>
        </a:p>
      </dgm:t>
    </dgm:pt>
    <dgm:pt modelId="{586BCB1D-C22D-40B3-86F0-5F218139212E}">
      <dgm:prSet phldrT="[Text]" custT="1"/>
      <dgm:spPr/>
      <dgm:t>
        <a:bodyPr/>
        <a:lstStyle/>
        <a:p>
          <a:r>
            <a:rPr lang="en-US" sz="1100"/>
            <a:t> Proper Use of Conventions</a:t>
          </a:r>
        </a:p>
      </dgm:t>
    </dgm:pt>
    <dgm:pt modelId="{94B51DFE-E7F8-4C14-A1F9-E637A198EB30}" type="parTrans" cxnId="{54A3DCAC-C7C2-44BA-801B-3CC0FBEA2C20}">
      <dgm:prSet/>
      <dgm:spPr/>
      <dgm:t>
        <a:bodyPr/>
        <a:lstStyle/>
        <a:p>
          <a:endParaRPr lang="en-US"/>
        </a:p>
      </dgm:t>
    </dgm:pt>
    <dgm:pt modelId="{3DCFE7AA-3CFE-4325-A056-74B330E213E0}" type="sibTrans" cxnId="{54A3DCAC-C7C2-44BA-801B-3CC0FBEA2C20}">
      <dgm:prSet/>
      <dgm:spPr/>
      <dgm:t>
        <a:bodyPr/>
        <a:lstStyle/>
        <a:p>
          <a:endParaRPr lang="en-US"/>
        </a:p>
      </dgm:t>
    </dgm:pt>
    <dgm:pt modelId="{B9D2A919-B7AD-4B52-AB36-57072347BB03}">
      <dgm:prSet phldrT="[Text]" custT="1"/>
      <dgm:spPr/>
      <dgm:t>
        <a:bodyPr/>
        <a:lstStyle/>
        <a:p>
          <a:r>
            <a:rPr lang="en-US" sz="1100"/>
            <a:t> Effective Word Choice</a:t>
          </a:r>
        </a:p>
      </dgm:t>
    </dgm:pt>
    <dgm:pt modelId="{B66B3275-7241-4959-A9D9-CF97D2238418}" type="parTrans" cxnId="{1F337F54-52C6-4A06-9F36-4144997702E8}">
      <dgm:prSet/>
      <dgm:spPr/>
      <dgm:t>
        <a:bodyPr/>
        <a:lstStyle/>
        <a:p>
          <a:endParaRPr lang="en-US"/>
        </a:p>
      </dgm:t>
    </dgm:pt>
    <dgm:pt modelId="{AB63C449-2CB0-4927-91CF-9E12FCD28FF3}" type="sibTrans" cxnId="{1F337F54-52C6-4A06-9F36-4144997702E8}">
      <dgm:prSet/>
      <dgm:spPr/>
      <dgm:t>
        <a:bodyPr/>
        <a:lstStyle/>
        <a:p>
          <a:endParaRPr lang="en-US"/>
        </a:p>
      </dgm:t>
    </dgm:pt>
    <dgm:pt modelId="{291E4CB6-F606-416D-9510-C9F8C4DE4FA3}">
      <dgm:prSet phldrT="[Text]" custT="1"/>
      <dgm:spPr/>
      <dgm:t>
        <a:bodyPr/>
        <a:lstStyle/>
        <a:p>
          <a:r>
            <a:rPr lang="en-US" sz="1100"/>
            <a:t>Revising</a:t>
          </a:r>
        </a:p>
      </dgm:t>
    </dgm:pt>
    <dgm:pt modelId="{DBEA8F3C-A06C-4351-9B22-37134B69958B}" type="parTrans" cxnId="{5B5E6CC4-BA27-4771-8F9A-73CB617E4A3F}">
      <dgm:prSet/>
      <dgm:spPr/>
      <dgm:t>
        <a:bodyPr/>
        <a:lstStyle/>
        <a:p>
          <a:endParaRPr lang="en-US"/>
        </a:p>
      </dgm:t>
    </dgm:pt>
    <dgm:pt modelId="{544F699F-ED8A-4739-9E53-C38EA09E29C7}" type="sibTrans" cxnId="{5B5E6CC4-BA27-4771-8F9A-73CB617E4A3F}">
      <dgm:prSet/>
      <dgm:spPr/>
      <dgm:t>
        <a:bodyPr/>
        <a:lstStyle/>
        <a:p>
          <a:endParaRPr lang="en-US"/>
        </a:p>
      </dgm:t>
    </dgm:pt>
    <dgm:pt modelId="{11435D3A-58FE-43C0-B448-AC05D9015E75}" type="pres">
      <dgm:prSet presAssocID="{61F547AB-B5B1-4FBB-A7F0-360E94EBF6A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56BA23-0B54-4BD7-894B-6843D48F526A}" type="pres">
      <dgm:prSet presAssocID="{BAF9EE0C-C39A-44E2-8FB2-95A871348DB6}" presName="circle1" presStyleLbl="node1" presStyleIdx="0" presStyleCnt="3"/>
      <dgm:spPr/>
    </dgm:pt>
    <dgm:pt modelId="{8CC72731-3DEA-404C-9579-FEE0D79BB118}" type="pres">
      <dgm:prSet presAssocID="{BAF9EE0C-C39A-44E2-8FB2-95A871348DB6}" presName="space" presStyleCnt="0"/>
      <dgm:spPr/>
    </dgm:pt>
    <dgm:pt modelId="{53D8BBCC-FF79-41C6-B643-474585D8B6AB}" type="pres">
      <dgm:prSet presAssocID="{BAF9EE0C-C39A-44E2-8FB2-95A871348DB6}" presName="rect1" presStyleLbl="alignAcc1" presStyleIdx="0" presStyleCnt="3"/>
      <dgm:spPr/>
      <dgm:t>
        <a:bodyPr/>
        <a:lstStyle/>
        <a:p>
          <a:endParaRPr lang="en-US"/>
        </a:p>
      </dgm:t>
    </dgm:pt>
    <dgm:pt modelId="{F3760752-4EA5-43A1-B9BE-2AF0A21398F1}" type="pres">
      <dgm:prSet presAssocID="{C1D7109C-B7E6-4CB2-B61D-972BBB3758CC}" presName="vertSpace2" presStyleLbl="node1" presStyleIdx="0" presStyleCnt="3"/>
      <dgm:spPr/>
    </dgm:pt>
    <dgm:pt modelId="{8024A9E6-E5FA-4A4E-B4E3-380DC40C7245}" type="pres">
      <dgm:prSet presAssocID="{C1D7109C-B7E6-4CB2-B61D-972BBB3758CC}" presName="circle2" presStyleLbl="node1" presStyleIdx="1" presStyleCnt="3"/>
      <dgm:spPr/>
    </dgm:pt>
    <dgm:pt modelId="{5552903C-D2DF-4271-87D7-8B026756E574}" type="pres">
      <dgm:prSet presAssocID="{C1D7109C-B7E6-4CB2-B61D-972BBB3758CC}" presName="rect2" presStyleLbl="alignAcc1" presStyleIdx="1" presStyleCnt="3"/>
      <dgm:spPr/>
      <dgm:t>
        <a:bodyPr/>
        <a:lstStyle/>
        <a:p>
          <a:endParaRPr lang="en-US"/>
        </a:p>
      </dgm:t>
    </dgm:pt>
    <dgm:pt modelId="{29412F39-BCBE-47DE-9DFD-C5AF97F3465C}" type="pres">
      <dgm:prSet presAssocID="{4AA0D2F3-031A-4965-B3B9-6F10CB45DDD0}" presName="vertSpace3" presStyleLbl="node1" presStyleIdx="1" presStyleCnt="3"/>
      <dgm:spPr/>
    </dgm:pt>
    <dgm:pt modelId="{CB0D7E17-85F4-4324-B9D2-793D57E14519}" type="pres">
      <dgm:prSet presAssocID="{4AA0D2F3-031A-4965-B3B9-6F10CB45DDD0}" presName="circle3" presStyleLbl="node1" presStyleIdx="2" presStyleCnt="3"/>
      <dgm:spPr/>
    </dgm:pt>
    <dgm:pt modelId="{BBB4D99F-9B18-4524-B501-C73CB51C997A}" type="pres">
      <dgm:prSet presAssocID="{4AA0D2F3-031A-4965-B3B9-6F10CB45DDD0}" presName="rect3" presStyleLbl="alignAcc1" presStyleIdx="2" presStyleCnt="3"/>
      <dgm:spPr/>
      <dgm:t>
        <a:bodyPr/>
        <a:lstStyle/>
        <a:p>
          <a:endParaRPr lang="en-US"/>
        </a:p>
      </dgm:t>
    </dgm:pt>
    <dgm:pt modelId="{99073C9F-9C50-4E27-8099-F898441715D0}" type="pres">
      <dgm:prSet presAssocID="{BAF9EE0C-C39A-44E2-8FB2-95A871348DB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5C414-2CD0-4BEA-9A47-9883CDCEC0D4}" type="pres">
      <dgm:prSet presAssocID="{BAF9EE0C-C39A-44E2-8FB2-95A871348DB6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A402C5-30F1-41C9-B57C-AAE8A5C93E32}" type="pres">
      <dgm:prSet presAssocID="{C1D7109C-B7E6-4CB2-B61D-972BBB3758CC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F46D60-FAA1-4264-9EC0-28C95A19F4A9}" type="pres">
      <dgm:prSet presAssocID="{C1D7109C-B7E6-4CB2-B61D-972BBB3758CC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9E2F5-C28C-4098-AE2F-F7811EACF948}" type="pres">
      <dgm:prSet presAssocID="{4AA0D2F3-031A-4965-B3B9-6F10CB45DDD0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D2276-500A-4F40-BFA0-AF6EDAD5680C}" type="pres">
      <dgm:prSet presAssocID="{4AA0D2F3-031A-4965-B3B9-6F10CB45DDD0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BEE3D5-FA28-4223-81A8-E2221623A01B}" type="presOf" srcId="{D9F9DFE1-34D5-43DB-A4A9-F4CFD246F437}" destId="{DC15C414-2CD0-4BEA-9A47-9883CDCEC0D4}" srcOrd="0" destOrd="4" presId="urn:microsoft.com/office/officeart/2005/8/layout/target3"/>
    <dgm:cxn modelId="{7C2AFE4E-5C8F-48F9-9650-D402C628BC9E}" type="presOf" srcId="{EB290716-BE77-4115-9081-0C258EF9F12A}" destId="{3AF46D60-FAA1-4264-9EC0-28C95A19F4A9}" srcOrd="0" destOrd="1" presId="urn:microsoft.com/office/officeart/2005/8/layout/target3"/>
    <dgm:cxn modelId="{EE2B5708-55B7-4800-AF6E-61887FA42421}" srcId="{61F547AB-B5B1-4FBB-A7F0-360E94EBF6A3}" destId="{BAF9EE0C-C39A-44E2-8FB2-95A871348DB6}" srcOrd="0" destOrd="0" parTransId="{26515920-55D4-422A-904A-E02EAEE1F7AF}" sibTransId="{32ADC65E-3EE2-4F18-BB00-692F33D0861B}"/>
    <dgm:cxn modelId="{BFFA40C1-1C4D-48CD-821D-B58AD0E98284}" type="presOf" srcId="{291E4CB6-F606-416D-9510-C9F8C4DE4FA3}" destId="{3AF46D60-FAA1-4264-9EC0-28C95A19F4A9}" srcOrd="0" destOrd="4" presId="urn:microsoft.com/office/officeart/2005/8/layout/target3"/>
    <dgm:cxn modelId="{7554E74B-2D54-49C1-AB08-C510CD473C01}" type="presOf" srcId="{586BCB1D-C22D-40B3-86F0-5F218139212E}" destId="{16ED2276-500A-4F40-BFA0-AF6EDAD5680C}" srcOrd="0" destOrd="5" presId="urn:microsoft.com/office/officeart/2005/8/layout/target3"/>
    <dgm:cxn modelId="{4F007A2F-F50A-45F0-B857-A20B8DFAEF14}" type="presOf" srcId="{A6078821-CDF2-433E-8FCB-DF5A55D15F72}" destId="{DC15C414-2CD0-4BEA-9A47-9883CDCEC0D4}" srcOrd="0" destOrd="2" presId="urn:microsoft.com/office/officeart/2005/8/layout/target3"/>
    <dgm:cxn modelId="{17BBF3A1-C9F2-403F-8E48-1F98D5E930B2}" type="presOf" srcId="{BEAC16E1-E047-440C-BADC-CD9B4CA92941}" destId="{DC15C414-2CD0-4BEA-9A47-9883CDCEC0D4}" srcOrd="0" destOrd="5" presId="urn:microsoft.com/office/officeart/2005/8/layout/target3"/>
    <dgm:cxn modelId="{E80F38DB-E0F6-44F6-8D9C-5BB7DDDA0A46}" type="presOf" srcId="{A9A5E122-0E55-4432-9F16-EF37776ECC8A}" destId="{DC15C414-2CD0-4BEA-9A47-9883CDCEC0D4}" srcOrd="0" destOrd="1" presId="urn:microsoft.com/office/officeart/2005/8/layout/target3"/>
    <dgm:cxn modelId="{69345198-CC26-407A-884C-3582466B2002}" type="presOf" srcId="{5BD0D5E1-AA75-490F-AD91-3EAAB53224A1}" destId="{DC15C414-2CD0-4BEA-9A47-9883CDCEC0D4}" srcOrd="0" destOrd="0" presId="urn:microsoft.com/office/officeart/2005/8/layout/target3"/>
    <dgm:cxn modelId="{54A3DCAC-C7C2-44BA-801B-3CC0FBEA2C20}" srcId="{4AA0D2F3-031A-4965-B3B9-6F10CB45DDD0}" destId="{586BCB1D-C22D-40B3-86F0-5F218139212E}" srcOrd="5" destOrd="0" parTransId="{94B51DFE-E7F8-4C14-A1F9-E637A198EB30}" sibTransId="{3DCFE7AA-3CFE-4325-A056-74B330E213E0}"/>
    <dgm:cxn modelId="{7483F071-E73E-4158-A0E0-4C2FF65999A6}" srcId="{BAF9EE0C-C39A-44E2-8FB2-95A871348DB6}" destId="{BEAC16E1-E047-440C-BADC-CD9B4CA92941}" srcOrd="5" destOrd="0" parTransId="{43275849-EF98-41E3-9207-D3D91E554032}" sibTransId="{2A48F828-A762-44FC-BD48-76700E3F21E4}"/>
    <dgm:cxn modelId="{C78DCAA9-F2CF-44F9-8041-CEFEE6F68FB1}" type="presOf" srcId="{BAF9EE0C-C39A-44E2-8FB2-95A871348DB6}" destId="{99073C9F-9C50-4E27-8099-F898441715D0}" srcOrd="1" destOrd="0" presId="urn:microsoft.com/office/officeart/2005/8/layout/target3"/>
    <dgm:cxn modelId="{4FD8FDA8-1AEE-4B70-A462-7C0C6C7F8C1B}" srcId="{4AA0D2F3-031A-4965-B3B9-6F10CB45DDD0}" destId="{DE63CF23-17BE-4E53-A5F3-AE6F46FC2C8E}" srcOrd="0" destOrd="0" parTransId="{8A1303D5-0A15-46D7-B8E8-D32D98B86EC1}" sibTransId="{922DEE1E-A0C8-410E-B15F-0D0B6BC6FB4A}"/>
    <dgm:cxn modelId="{A54E6D0E-A56C-49D2-BE2E-EBA48C410377}" type="presOf" srcId="{B9C09D7F-C120-431B-8DD6-98D409438582}" destId="{16ED2276-500A-4F40-BFA0-AF6EDAD5680C}" srcOrd="0" destOrd="1" presId="urn:microsoft.com/office/officeart/2005/8/layout/target3"/>
    <dgm:cxn modelId="{4071C6EC-C044-4BB8-A884-B3C429312845}" type="presOf" srcId="{4AA0D2F3-031A-4965-B3B9-6F10CB45DDD0}" destId="{6259E2F5-C28C-4098-AE2F-F7811EACF948}" srcOrd="1" destOrd="0" presId="urn:microsoft.com/office/officeart/2005/8/layout/target3"/>
    <dgm:cxn modelId="{FF0DBB56-C03C-4A47-BB66-06A60FD07018}" type="presOf" srcId="{BAF9EE0C-C39A-44E2-8FB2-95A871348DB6}" destId="{53D8BBCC-FF79-41C6-B643-474585D8B6AB}" srcOrd="0" destOrd="0" presId="urn:microsoft.com/office/officeart/2005/8/layout/target3"/>
    <dgm:cxn modelId="{1B314E8D-C124-4710-8C49-F1774ABA07D5}" srcId="{61F547AB-B5B1-4FBB-A7F0-360E94EBF6A3}" destId="{4AA0D2F3-031A-4965-B3B9-6F10CB45DDD0}" srcOrd="2" destOrd="0" parTransId="{08A8C58C-D787-4477-A0B5-ABBF11EA26AD}" sibTransId="{A25E2CD1-9CE1-49C6-B16E-4EC35CE5A0C4}"/>
    <dgm:cxn modelId="{43F6A93F-6500-4802-96F9-8EA9FB94F5EE}" type="presOf" srcId="{B18BE442-0CC3-4515-8AFD-D2BB2EBED308}" destId="{3AF46D60-FAA1-4264-9EC0-28C95A19F4A9}" srcOrd="0" destOrd="5" presId="urn:microsoft.com/office/officeart/2005/8/layout/target3"/>
    <dgm:cxn modelId="{8948612F-7F93-4B16-B377-9127BA48002E}" srcId="{C1D7109C-B7E6-4CB2-B61D-972BBB3758CC}" destId="{EB290716-BE77-4115-9081-0C258EF9F12A}" srcOrd="1" destOrd="0" parTransId="{4DE94F13-9E65-437B-AE4E-E0AF2F5A00B1}" sibTransId="{1B396FA8-2ED8-4DDA-8318-505B00F7D614}"/>
    <dgm:cxn modelId="{D3C2B12D-8160-4980-9A8D-3D37C59C8E66}" type="presOf" srcId="{B9D2A919-B7AD-4B52-AB36-57072347BB03}" destId="{16ED2276-500A-4F40-BFA0-AF6EDAD5680C}" srcOrd="0" destOrd="2" presId="urn:microsoft.com/office/officeart/2005/8/layout/target3"/>
    <dgm:cxn modelId="{84EDCBBD-DDE0-48FE-9139-BF1C83B9C452}" type="presOf" srcId="{C1D7109C-B7E6-4CB2-B61D-972BBB3758CC}" destId="{83A402C5-30F1-41C9-B57C-AAE8A5C93E32}" srcOrd="1" destOrd="0" presId="urn:microsoft.com/office/officeart/2005/8/layout/target3"/>
    <dgm:cxn modelId="{21AABEE8-87F0-48FE-8C8B-0A3BD30A2EEC}" srcId="{C1D7109C-B7E6-4CB2-B61D-972BBB3758CC}" destId="{E7BD4C24-5251-4804-93B5-A03C2F8045F0}" srcOrd="0" destOrd="0" parTransId="{89D74734-E0B9-4F23-B61F-49821222493B}" sibTransId="{577DFE99-6186-4FA6-92D4-458640CCC84A}"/>
    <dgm:cxn modelId="{10B6B786-1870-4CC9-A289-C5D0EBB675F5}" type="presOf" srcId="{FDEB35E2-C3D3-4D9E-808B-D8E9700109CE}" destId="{3AF46D60-FAA1-4264-9EC0-28C95A19F4A9}" srcOrd="0" destOrd="3" presId="urn:microsoft.com/office/officeart/2005/8/layout/target3"/>
    <dgm:cxn modelId="{5B5E6CC4-BA27-4771-8F9A-73CB617E4A3F}" srcId="{C1D7109C-B7E6-4CB2-B61D-972BBB3758CC}" destId="{291E4CB6-F606-416D-9510-C9F8C4DE4FA3}" srcOrd="4" destOrd="0" parTransId="{DBEA8F3C-A06C-4351-9B22-37134B69958B}" sibTransId="{544F699F-ED8A-4739-9E53-C38EA09E29C7}"/>
    <dgm:cxn modelId="{F89E08F0-2F12-4A9D-9BEB-4F18CF9288DD}" srcId="{BAF9EE0C-C39A-44E2-8FB2-95A871348DB6}" destId="{D9F9DFE1-34D5-43DB-A4A9-F4CFD246F437}" srcOrd="4" destOrd="0" parTransId="{EFA69442-DE29-4D74-A7B3-5379A2ECEBDF}" sibTransId="{9BBAA18C-81BD-4042-8D6D-069745C2D3E9}"/>
    <dgm:cxn modelId="{D6717007-DECE-431C-8FE0-07FD2BAA2263}" srcId="{C1D7109C-B7E6-4CB2-B61D-972BBB3758CC}" destId="{FDEB35E2-C3D3-4D9E-808B-D8E9700109CE}" srcOrd="3" destOrd="0" parTransId="{E291B582-BF18-4038-861A-629961F36B9E}" sibTransId="{0846B1D5-6FD1-41E8-B1C7-CB7ADA8AFE28}"/>
    <dgm:cxn modelId="{1F337F54-52C6-4A06-9F36-4144997702E8}" srcId="{4AA0D2F3-031A-4965-B3B9-6F10CB45DDD0}" destId="{B9D2A919-B7AD-4B52-AB36-57072347BB03}" srcOrd="2" destOrd="0" parTransId="{B66B3275-7241-4959-A9D9-CF97D2238418}" sibTransId="{AB63C449-2CB0-4927-91CF-9E12FCD28FF3}"/>
    <dgm:cxn modelId="{5E48352F-76D8-49AE-B675-B42B6E1FC046}" type="presOf" srcId="{79007A06-A871-44AD-9635-4DE12E8B0E62}" destId="{16ED2276-500A-4F40-BFA0-AF6EDAD5680C}" srcOrd="0" destOrd="3" presId="urn:microsoft.com/office/officeart/2005/8/layout/target3"/>
    <dgm:cxn modelId="{673D7EFE-1992-415A-A4A5-8242658F3BB9}" type="presOf" srcId="{E7BD4C24-5251-4804-93B5-A03C2F8045F0}" destId="{3AF46D60-FAA1-4264-9EC0-28C95A19F4A9}" srcOrd="0" destOrd="0" presId="urn:microsoft.com/office/officeart/2005/8/layout/target3"/>
    <dgm:cxn modelId="{D138235E-9CC9-425F-AA68-142BA8CD143C}" type="presOf" srcId="{96319792-4E2F-4D6D-B54D-B7039180BCF6}" destId="{DC15C414-2CD0-4BEA-9A47-9883CDCEC0D4}" srcOrd="0" destOrd="3" presId="urn:microsoft.com/office/officeart/2005/8/layout/target3"/>
    <dgm:cxn modelId="{05044CA8-DD85-4823-BE3B-FC95A37D6AEF}" srcId="{BAF9EE0C-C39A-44E2-8FB2-95A871348DB6}" destId="{96319792-4E2F-4D6D-B54D-B7039180BCF6}" srcOrd="3" destOrd="0" parTransId="{B3A844B3-2374-4778-A034-61ABF97D49A5}" sibTransId="{5B96BAAD-B479-47B5-8DDF-B41384119DB3}"/>
    <dgm:cxn modelId="{0BD16107-244C-4E66-AE3F-2F86349163AB}" type="presOf" srcId="{C1D7109C-B7E6-4CB2-B61D-972BBB3758CC}" destId="{5552903C-D2DF-4271-87D7-8B026756E574}" srcOrd="0" destOrd="0" presId="urn:microsoft.com/office/officeart/2005/8/layout/target3"/>
    <dgm:cxn modelId="{6DDF10B8-3A48-4E29-B04C-0FD22F3038E0}" srcId="{4AA0D2F3-031A-4965-B3B9-6F10CB45DDD0}" destId="{B9C09D7F-C120-431B-8DD6-98D409438582}" srcOrd="1" destOrd="0" parTransId="{AC499990-F31C-44BB-A85A-99280E8BAEB4}" sibTransId="{CD70E6DF-F0B2-4F26-BF1B-ED2719526DC8}"/>
    <dgm:cxn modelId="{FC8D9B92-FFF9-4659-A11A-C13AF3A247B3}" srcId="{C1D7109C-B7E6-4CB2-B61D-972BBB3758CC}" destId="{B18BE442-0CC3-4515-8AFD-D2BB2EBED308}" srcOrd="5" destOrd="0" parTransId="{6E3445BD-627D-4D89-9436-5133ACDB1407}" sibTransId="{AD71259C-9BA7-4884-B424-D3285AE648DB}"/>
    <dgm:cxn modelId="{DB73FA29-88CD-49D6-8A2E-EC6B67207C8A}" srcId="{BAF9EE0C-C39A-44E2-8FB2-95A871348DB6}" destId="{5BD0D5E1-AA75-490F-AD91-3EAAB53224A1}" srcOrd="0" destOrd="0" parTransId="{D1B30FDB-E55A-4D0E-8BB4-7BAAB4406653}" sibTransId="{1E8CB30E-6A97-4E48-989F-5597B1134187}"/>
    <dgm:cxn modelId="{3662A7EF-D122-473D-8FEF-C51C9F6CBC9B}" type="presOf" srcId="{E57F1D15-FDE9-430A-A5AD-56C4FC47D486}" destId="{16ED2276-500A-4F40-BFA0-AF6EDAD5680C}" srcOrd="0" destOrd="4" presId="urn:microsoft.com/office/officeart/2005/8/layout/target3"/>
    <dgm:cxn modelId="{02461B81-DFD7-4853-ABCC-C0D6F1DE3421}" type="presOf" srcId="{61F547AB-B5B1-4FBB-A7F0-360E94EBF6A3}" destId="{11435D3A-58FE-43C0-B448-AC05D9015E75}" srcOrd="0" destOrd="0" presId="urn:microsoft.com/office/officeart/2005/8/layout/target3"/>
    <dgm:cxn modelId="{D630CC1D-1ACD-47DC-9AAB-4C5C49F1809F}" srcId="{BAF9EE0C-C39A-44E2-8FB2-95A871348DB6}" destId="{A9A5E122-0E55-4432-9F16-EF37776ECC8A}" srcOrd="1" destOrd="0" parTransId="{0DE75DB1-7225-41A8-A55B-686B22A90DC2}" sibTransId="{944997B8-2D00-4706-BE77-5B9D7BB1F0EE}"/>
    <dgm:cxn modelId="{7394E65F-EC63-4F5B-B003-DC2049D3E68E}" srcId="{4AA0D2F3-031A-4965-B3B9-6F10CB45DDD0}" destId="{E57F1D15-FDE9-430A-A5AD-56C4FC47D486}" srcOrd="4" destOrd="0" parTransId="{40E5DD26-64AF-4745-A545-780344272DAF}" sibTransId="{97D138A0-4AF2-465A-91D8-733F7616CDE4}"/>
    <dgm:cxn modelId="{36C9253B-CD83-4DA6-A660-216008EF22B9}" srcId="{C1D7109C-B7E6-4CB2-B61D-972BBB3758CC}" destId="{ED1EC55C-DA9B-4AA1-A6BD-4D0C8BD88BC3}" srcOrd="2" destOrd="0" parTransId="{1E1701EE-8A25-474C-A523-08C7FF12AF53}" sibTransId="{EDFD441E-8128-40A1-97FF-95FF3065A268}"/>
    <dgm:cxn modelId="{C89B8C51-667B-4C7D-87CE-4ADB4C18A2C2}" srcId="{61F547AB-B5B1-4FBB-A7F0-360E94EBF6A3}" destId="{C1D7109C-B7E6-4CB2-B61D-972BBB3758CC}" srcOrd="1" destOrd="0" parTransId="{C9577273-0D60-4AF7-BAFA-6A6AED3B22B3}" sibTransId="{FD97EDC7-AA36-4B25-A75E-A2CB0630D0DA}"/>
    <dgm:cxn modelId="{790EC0E4-D14E-47EF-BCB9-5BC919AC1E68}" srcId="{4AA0D2F3-031A-4965-B3B9-6F10CB45DDD0}" destId="{79007A06-A871-44AD-9635-4DE12E8B0E62}" srcOrd="3" destOrd="0" parTransId="{F8BB7C99-EC89-4D1D-9CA2-FF3AF6D1DCFE}" sibTransId="{2110CF2A-96D5-4ED0-94A0-C3311E086B87}"/>
    <dgm:cxn modelId="{B6F20E27-5BBC-42B0-A4AB-B3E3BBEC6D8A}" type="presOf" srcId="{4AA0D2F3-031A-4965-B3B9-6F10CB45DDD0}" destId="{BBB4D99F-9B18-4524-B501-C73CB51C997A}" srcOrd="0" destOrd="0" presId="urn:microsoft.com/office/officeart/2005/8/layout/target3"/>
    <dgm:cxn modelId="{355E8625-7220-4530-AF9A-F852C4DFB371}" type="presOf" srcId="{DE63CF23-17BE-4E53-A5F3-AE6F46FC2C8E}" destId="{16ED2276-500A-4F40-BFA0-AF6EDAD5680C}" srcOrd="0" destOrd="0" presId="urn:microsoft.com/office/officeart/2005/8/layout/target3"/>
    <dgm:cxn modelId="{64F301F1-AF19-43E8-81C5-FD9AC7AC8D03}" srcId="{BAF9EE0C-C39A-44E2-8FB2-95A871348DB6}" destId="{A6078821-CDF2-433E-8FCB-DF5A55D15F72}" srcOrd="2" destOrd="0" parTransId="{439CCDF3-E694-4BC8-B001-A6B75AC6B350}" sibTransId="{352840C0-6804-4206-A05D-E98BA74629F4}"/>
    <dgm:cxn modelId="{35A7B739-1127-459C-88A3-8F6742653A00}" type="presOf" srcId="{ED1EC55C-DA9B-4AA1-A6BD-4D0C8BD88BC3}" destId="{3AF46D60-FAA1-4264-9EC0-28C95A19F4A9}" srcOrd="0" destOrd="2" presId="urn:microsoft.com/office/officeart/2005/8/layout/target3"/>
    <dgm:cxn modelId="{61A3D2C5-7D5C-41C2-8F0E-4E788467147E}" type="presParOf" srcId="{11435D3A-58FE-43C0-B448-AC05D9015E75}" destId="{8556BA23-0B54-4BD7-894B-6843D48F526A}" srcOrd="0" destOrd="0" presId="urn:microsoft.com/office/officeart/2005/8/layout/target3"/>
    <dgm:cxn modelId="{2384DB1A-19F6-4584-8CD6-1735A8C312A7}" type="presParOf" srcId="{11435D3A-58FE-43C0-B448-AC05D9015E75}" destId="{8CC72731-3DEA-404C-9579-FEE0D79BB118}" srcOrd="1" destOrd="0" presId="urn:microsoft.com/office/officeart/2005/8/layout/target3"/>
    <dgm:cxn modelId="{072D88FE-10E7-45D6-8B44-CD39DB0DBBEB}" type="presParOf" srcId="{11435D3A-58FE-43C0-B448-AC05D9015E75}" destId="{53D8BBCC-FF79-41C6-B643-474585D8B6AB}" srcOrd="2" destOrd="0" presId="urn:microsoft.com/office/officeart/2005/8/layout/target3"/>
    <dgm:cxn modelId="{0E773793-2F63-45E1-9AD7-F1A9EB0DAC00}" type="presParOf" srcId="{11435D3A-58FE-43C0-B448-AC05D9015E75}" destId="{F3760752-4EA5-43A1-B9BE-2AF0A21398F1}" srcOrd="3" destOrd="0" presId="urn:microsoft.com/office/officeart/2005/8/layout/target3"/>
    <dgm:cxn modelId="{B6A3EDDD-BA18-43CD-9D46-CB43D2F169CF}" type="presParOf" srcId="{11435D3A-58FE-43C0-B448-AC05D9015E75}" destId="{8024A9E6-E5FA-4A4E-B4E3-380DC40C7245}" srcOrd="4" destOrd="0" presId="urn:microsoft.com/office/officeart/2005/8/layout/target3"/>
    <dgm:cxn modelId="{D2E4808C-1C80-4D16-BDB3-7929547757A3}" type="presParOf" srcId="{11435D3A-58FE-43C0-B448-AC05D9015E75}" destId="{5552903C-D2DF-4271-87D7-8B026756E574}" srcOrd="5" destOrd="0" presId="urn:microsoft.com/office/officeart/2005/8/layout/target3"/>
    <dgm:cxn modelId="{838E4AD5-8788-4F5B-A406-A7DA737ADEBF}" type="presParOf" srcId="{11435D3A-58FE-43C0-B448-AC05D9015E75}" destId="{29412F39-BCBE-47DE-9DFD-C5AF97F3465C}" srcOrd="6" destOrd="0" presId="urn:microsoft.com/office/officeart/2005/8/layout/target3"/>
    <dgm:cxn modelId="{18C4E6C8-F9D5-4ECA-8E01-01D89993F729}" type="presParOf" srcId="{11435D3A-58FE-43C0-B448-AC05D9015E75}" destId="{CB0D7E17-85F4-4324-B9D2-793D57E14519}" srcOrd="7" destOrd="0" presId="urn:microsoft.com/office/officeart/2005/8/layout/target3"/>
    <dgm:cxn modelId="{E588F9E4-019E-4A7D-A0A3-611C7FB37A81}" type="presParOf" srcId="{11435D3A-58FE-43C0-B448-AC05D9015E75}" destId="{BBB4D99F-9B18-4524-B501-C73CB51C997A}" srcOrd="8" destOrd="0" presId="urn:microsoft.com/office/officeart/2005/8/layout/target3"/>
    <dgm:cxn modelId="{EED255C9-B47D-40DA-A051-BB5D3B8853E0}" type="presParOf" srcId="{11435D3A-58FE-43C0-B448-AC05D9015E75}" destId="{99073C9F-9C50-4E27-8099-F898441715D0}" srcOrd="9" destOrd="0" presId="urn:microsoft.com/office/officeart/2005/8/layout/target3"/>
    <dgm:cxn modelId="{B2D78DBB-89E8-419E-A99B-16B388093420}" type="presParOf" srcId="{11435D3A-58FE-43C0-B448-AC05D9015E75}" destId="{DC15C414-2CD0-4BEA-9A47-9883CDCEC0D4}" srcOrd="10" destOrd="0" presId="urn:microsoft.com/office/officeart/2005/8/layout/target3"/>
    <dgm:cxn modelId="{0E68EDEA-745D-4A83-B391-DDFC20B2F5A9}" type="presParOf" srcId="{11435D3A-58FE-43C0-B448-AC05D9015E75}" destId="{83A402C5-30F1-41C9-B57C-AAE8A5C93E32}" srcOrd="11" destOrd="0" presId="urn:microsoft.com/office/officeart/2005/8/layout/target3"/>
    <dgm:cxn modelId="{97C3E2E8-712E-4988-92DA-D38E5035EAB0}" type="presParOf" srcId="{11435D3A-58FE-43C0-B448-AC05D9015E75}" destId="{3AF46D60-FAA1-4264-9EC0-28C95A19F4A9}" srcOrd="12" destOrd="0" presId="urn:microsoft.com/office/officeart/2005/8/layout/target3"/>
    <dgm:cxn modelId="{CDA63F92-FA05-4DEA-B63A-EEE7AF17FF36}" type="presParOf" srcId="{11435D3A-58FE-43C0-B448-AC05D9015E75}" destId="{6259E2F5-C28C-4098-AE2F-F7811EACF948}" srcOrd="13" destOrd="0" presId="urn:microsoft.com/office/officeart/2005/8/layout/target3"/>
    <dgm:cxn modelId="{0B006E3C-4BAC-4DE3-8961-5DCB5A3A33B4}" type="presParOf" srcId="{11435D3A-58FE-43C0-B448-AC05D9015E75}" destId="{16ED2276-500A-4F40-BFA0-AF6EDAD5680C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B6FC12B-166D-4D46-A2C5-7D21C8C2ED8F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7D79456-F1C0-4DB9-83BE-8B5F5BDC6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93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50FA70D-D1F4-47E9-AEF1-AE139B83896C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2038FEF-0579-4901-90CE-7FCCEE3FB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878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50E1-ADDB-4FE5-9DA3-1DBBF4446BCD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855E6-AC65-42D3-B99E-F6974AE23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471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8FB58-86B1-4ECF-A8CE-2CC92A6F1514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4D936-753B-4F9F-ACC4-E5E3648CE5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8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D072-E500-4E41-97BA-A48092E59A57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87180-9168-4167-B9F7-370919E4E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03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8051-5FE7-4CF2-B160-403BEB329802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FF747-A38D-43F8-BC49-F936C88E0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06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7CBDB-16DC-45BF-831D-47C44D1DB36D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93224-8A26-4F88-993D-37FAC59FA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3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0A030-0753-4D9D-8E9B-997E449E0E91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180B5-E056-4CA3-AC35-A54F9FF74D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B7BED-49A2-4110-BB11-598CADD0757F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692F9-EECF-4FAB-A05F-537857EF9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65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A0482-3131-465A-9A67-2C2A7B018B4A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148A3-FF74-4262-8EFD-216965299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8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64CEA-4821-4AC9-BB2E-9C53C614070A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0C1EE-F3CB-40EE-800B-7AF89312E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2FE97-45B9-42B6-86C8-3969C7E3A179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F7018-7914-4EC2-8E98-9A4B21C72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07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E854B-F9B8-4AA0-8F90-CBA1561EEB2A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433DD-0768-427D-8267-80EFE7673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8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95AAF-369D-4175-99B9-C130764B5ECC}" type="datetimeFigureOut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5E57B3-AB13-43B3-8914-AA22C4083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users.moscow.com/rickf/images/writingprocess.gif" TargetMode="Externa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609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Supporting Young Writers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4" descr="WNYYWSSC2 0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762000"/>
            <a:ext cx="79248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343400" y="5638800"/>
            <a:ext cx="4191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b="1">
                <a:solidFill>
                  <a:schemeClr val="bg1"/>
                </a:solidFill>
              </a:rPr>
              <a:t>Angela Stockman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WNY Education Associates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stockmanangela@gmail.com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 GIVE OF OURSELVES </a:t>
            </a:r>
            <a:br>
              <a:rPr lang="en-US" dirty="0" smtClean="0"/>
            </a:br>
            <a:r>
              <a:rPr lang="en-US" dirty="0" smtClean="0"/>
              <a:t>AND ACT WITH KINDNESS</a:t>
            </a:r>
          </a:p>
        </p:txBody>
      </p:sp>
      <p:pic>
        <p:nvPicPr>
          <p:cNvPr id="11267" name="Content Placeholder 3" descr="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2488" y="1600200"/>
            <a:ext cx="4899025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r>
              <a:rPr lang="en-US" sz="2800" smtClean="0"/>
              <a:t>WE REFLECT ON WHERE WE’VE BEEN, WHERE WE ARE GOING, AND HOW WE PLAN TO GET THERE</a:t>
            </a:r>
          </a:p>
        </p:txBody>
      </p:sp>
      <p:pic>
        <p:nvPicPr>
          <p:cNvPr id="12291" name="Content Placeholder 3" descr="3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WE KNOW THAT WRITING </a:t>
            </a:r>
            <a:br>
              <a:rPr lang="en-US" b="1" dirty="0" smtClean="0"/>
            </a:br>
            <a:r>
              <a:rPr lang="en-US" b="1" dirty="0" smtClean="0"/>
              <a:t>IS OFTEN A SLOW PROCESS</a:t>
            </a:r>
          </a:p>
        </p:txBody>
      </p:sp>
      <p:pic>
        <p:nvPicPr>
          <p:cNvPr id="13315" name="Content Placeholder 3" descr="Studio09Days1-2 01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9800" y="1600200"/>
            <a:ext cx="7264400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/>
              <a:t>WE TRY TO DEVELOP BETTER AND BETTER AND BETTER STRATEGIES FOR IMPROVING OUR OWN WORK AND HELPING OTHERS</a:t>
            </a:r>
          </a:p>
        </p:txBody>
      </p:sp>
      <p:pic>
        <p:nvPicPr>
          <p:cNvPr id="14339" name="Content Placeholder 3" descr="StudioWk2day1 0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/>
              <a:t>HERE, WE ARE ALL WRITERS AND TEACHERS</a:t>
            </a:r>
          </a:p>
        </p:txBody>
      </p:sp>
      <p:pic>
        <p:nvPicPr>
          <p:cNvPr id="15363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78913" cy="657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838200" y="6400800"/>
            <a:ext cx="7696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200" b="1"/>
              <a:t>http://www.flickr.com/photos/jefield/1119389</a:t>
            </a:r>
            <a:r>
              <a:rPr lang="en-US" b="1"/>
              <a:t>/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533400"/>
            <a:ext cx="83058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“Real Writers”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and “Real Writing”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Have Certain Dispositions in Common....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541593" cy="579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304800" y="6324600"/>
            <a:ext cx="861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/>
              <a:t>http://www.flickr.com/photos/whatmegsaid/3172360305/</a:t>
            </a:r>
          </a:p>
        </p:txBody>
      </p:sp>
      <p:sp>
        <p:nvSpPr>
          <p:cNvPr id="17412" name="TextBox 10"/>
          <p:cNvSpPr txBox="1">
            <a:spLocks noChangeArrowheads="1"/>
          </p:cNvSpPr>
          <p:nvPr/>
        </p:nvSpPr>
        <p:spPr bwMode="auto">
          <a:xfrm rot="-988920">
            <a:off x="1409700" y="4810125"/>
            <a:ext cx="44958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5400" b="1"/>
              <a:t>COURAGE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6488113"/>
            <a:ext cx="830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http://www.flickr.com/photos/notsogoodphotography/770557316/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077200" cy="605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85800" y="457200"/>
            <a:ext cx="52578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UNDERSTANDING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75506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838200"/>
            <a:ext cx="78486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b="1" dirty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latin typeface="+mn-lt"/>
                <a:cs typeface="+mn-cs"/>
              </a:rPr>
              <a:t>PERSEVERANCE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7924800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29600" y="685800"/>
            <a:ext cx="685800" cy="50165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F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0" y="6096000"/>
            <a:ext cx="9144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100"/>
              <a:t>http://www.flickr.com/photos/tonythemisfit/3223459074/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NYYWSSDAY2B 023 -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8610600" cy="6457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85800" y="228600"/>
            <a:ext cx="7924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What is good writing?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What does it mean to become a writer?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000" y="6488113"/>
            <a:ext cx="8153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/>
              <a:t>http://farm4.static.flickr.com/3461/3196112134_aa09fbfefa.jpg?v=0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04800"/>
            <a:ext cx="6038850" cy="603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2133600" y="5105400"/>
            <a:ext cx="472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7200">
                <a:solidFill>
                  <a:schemeClr val="bg1"/>
                </a:solidFill>
              </a:rPr>
              <a:t>EXPERTISE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701088" cy="563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28600" y="6324600"/>
            <a:ext cx="861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http://www.flickr.com/photos/stuartpilbrow/3102888961/</a:t>
            </a:r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533400" y="685800"/>
            <a:ext cx="3429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b="1">
                <a:solidFill>
                  <a:schemeClr val="bg1"/>
                </a:solidFill>
              </a:rPr>
              <a:t>They are….</a:t>
            </a:r>
          </a:p>
          <a:p>
            <a:pPr algn="ctr"/>
            <a:r>
              <a:rPr lang="en-US" sz="3600" b="1">
                <a:solidFill>
                  <a:schemeClr val="bg1"/>
                </a:solidFill>
              </a:rPr>
              <a:t>CONNECTED</a:t>
            </a:r>
          </a:p>
          <a:p>
            <a:pPr algn="ctr"/>
            <a:r>
              <a:rPr lang="en-US" sz="3600" b="1">
                <a:solidFill>
                  <a:schemeClr val="bg1"/>
                </a:solidFill>
              </a:rPr>
              <a:t>COLLABORATIVE</a:t>
            </a:r>
          </a:p>
          <a:p>
            <a:pPr algn="ctr"/>
            <a:r>
              <a:rPr lang="en-US" sz="3600" b="1">
                <a:solidFill>
                  <a:schemeClr val="bg1"/>
                </a:solidFill>
              </a:rPr>
              <a:t>ENGAGED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228600" y="6400800"/>
            <a:ext cx="8610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/>
              <a:t>http://www.flickr.com/photos/sean002/2510540027/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693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5181600"/>
            <a:ext cx="67818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unPenh" pitchFamily="2" charset="0"/>
                <a:cs typeface="DaunPenh" pitchFamily="2" charset="0"/>
              </a:rPr>
              <a:t>TAKING A TEST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8636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533400"/>
            <a:ext cx="8229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  <a:cs typeface="+mn-cs"/>
              </a:rPr>
              <a:t>BECOMING A WRITER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15" y="381001"/>
            <a:ext cx="8878761" cy="601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3352800" y="5562600"/>
            <a:ext cx="5791200" cy="762000"/>
          </a:xfrm>
        </p:spPr>
        <p:txBody>
          <a:bodyPr/>
          <a:lstStyle/>
          <a:p>
            <a:r>
              <a:rPr lang="en-US" sz="4800" b="1" i="1" smtClean="0">
                <a:solidFill>
                  <a:schemeClr val="bg1"/>
                </a:solidFill>
                <a:latin typeface="JasmineUPC" pitchFamily="18" charset="-34"/>
                <a:cs typeface="JasmineUPC" pitchFamily="18" charset="-34"/>
              </a:rPr>
              <a:t>Which would YOU choose?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6488113"/>
            <a:ext cx="89916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100"/>
              <a:t>http://www.flickr.com/photos/somemixedstuff/2403249501/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3971925" cy="587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4343400" y="1295400"/>
            <a:ext cx="48006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800" b="1">
                <a:latin typeface="Aharoni" pitchFamily="2" charset="-79"/>
                <a:cs typeface="Aharoni" pitchFamily="2" charset="-79"/>
              </a:rPr>
              <a:t>WHICH</a:t>
            </a:r>
          </a:p>
          <a:p>
            <a:pPr algn="ctr"/>
            <a:r>
              <a:rPr lang="en-US" sz="7200">
                <a:solidFill>
                  <a:srgbClr val="FF0000"/>
                </a:solidFill>
                <a:latin typeface="Arial Black" pitchFamily="34" charset="0"/>
              </a:rPr>
              <a:t>DO</a:t>
            </a:r>
          </a:p>
          <a:p>
            <a:pPr algn="ctr"/>
            <a:r>
              <a:rPr lang="en-US" sz="7200"/>
              <a:t> </a:t>
            </a:r>
            <a:r>
              <a:rPr lang="en-US" sz="8800" b="1"/>
              <a:t>YOU</a:t>
            </a:r>
          </a:p>
          <a:p>
            <a:pPr algn="ctr"/>
            <a:r>
              <a:rPr lang="en-US" sz="6600">
                <a:latin typeface="Arial Black" pitchFamily="34" charset="0"/>
              </a:rPr>
              <a:t>CHOOSE?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208" y="533400"/>
            <a:ext cx="8757312" cy="586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"/>
            <a:ext cx="8686800" cy="651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629400" y="304800"/>
            <a:ext cx="22860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MOST IMPORTANT WRITING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INSTRUMENT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PUT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THEIR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HANDS?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85750"/>
            <a:ext cx="8534400" cy="6400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990600" y="609600"/>
            <a:ext cx="3124200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5400">
                <a:solidFill>
                  <a:schemeClr val="bg1"/>
                </a:solidFill>
              </a:rPr>
              <a:t>BALANCE</a:t>
            </a:r>
          </a:p>
          <a:p>
            <a:pPr algn="ctr"/>
            <a:r>
              <a:rPr lang="en-US" sz="5400">
                <a:solidFill>
                  <a:schemeClr val="bg1"/>
                </a:solidFill>
              </a:rPr>
              <a:t>BUILDS</a:t>
            </a:r>
          </a:p>
          <a:p>
            <a:pPr algn="ctr"/>
            <a:r>
              <a:rPr lang="en-US" sz="5400">
                <a:solidFill>
                  <a:schemeClr val="bg1"/>
                </a:solidFill>
              </a:rPr>
              <a:t>BETTER</a:t>
            </a:r>
          </a:p>
          <a:p>
            <a:pPr algn="ctr"/>
            <a:r>
              <a:rPr lang="en-US" sz="5400">
                <a:solidFill>
                  <a:schemeClr val="bg1"/>
                </a:solidFill>
              </a:rPr>
              <a:t>WRITERS</a:t>
            </a:r>
          </a:p>
          <a:p>
            <a:pPr algn="ctr"/>
            <a:r>
              <a:rPr lang="en-US" sz="2400">
                <a:solidFill>
                  <a:schemeClr val="bg1"/>
                </a:solidFill>
              </a:rPr>
              <a:t>(…….and don’t better writers earn high scores on state assessments too?)</a:t>
            </a:r>
          </a:p>
          <a:p>
            <a:pPr algn="ctr"/>
            <a:endParaRPr lang="en-US" sz="5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28600" y="914400"/>
          <a:ext cx="8572500" cy="5762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23" name="TextBox 7"/>
          <p:cNvSpPr txBox="1">
            <a:spLocks noChangeArrowheads="1"/>
          </p:cNvSpPr>
          <p:nvPr/>
        </p:nvSpPr>
        <p:spPr bwMode="auto">
          <a:xfrm>
            <a:off x="533400" y="457200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b="1">
                <a:solidFill>
                  <a:srgbClr val="00B050"/>
                </a:solidFill>
              </a:rPr>
              <a:t>Writer’s Work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7" descr="networkedlearnin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609600"/>
            <a:ext cx="8047038" cy="5440363"/>
          </a:xfrm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2971800" y="5334000"/>
            <a:ext cx="5562600" cy="64611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b="1"/>
              <a:t>How does learning happen?</a:t>
            </a:r>
          </a:p>
        </p:txBody>
      </p:sp>
      <p:sp>
        <p:nvSpPr>
          <p:cNvPr id="4100" name="TextBox 9"/>
          <p:cNvSpPr txBox="1">
            <a:spLocks noChangeArrowheads="1"/>
          </p:cNvSpPr>
          <p:nvPr/>
        </p:nvSpPr>
        <p:spPr bwMode="auto">
          <a:xfrm>
            <a:off x="304800" y="6248400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/>
              <a:t>Photo by Silvia Tolisano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638800" y="274638"/>
            <a:ext cx="3048000" cy="52879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Growing the Good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What do you currently do to support young writers well?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Consider: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Curriculum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Instruction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Assessment</a:t>
            </a:r>
            <a:endParaRPr lang="en-US" sz="1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Content Placeholder 6" descr="Sept08 01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609600"/>
            <a:ext cx="3702108" cy="4926013"/>
          </a:xfrm>
          <a:ln w="228600" cap="sq" cmpd="thickThin">
            <a:solidFill>
              <a:schemeClr val="accent1"/>
            </a:solidFill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4"/>
          <p:cNvSpPr>
            <a:spLocks noGrp="1"/>
          </p:cNvSpPr>
          <p:nvPr>
            <p:ph type="title"/>
          </p:nvPr>
        </p:nvSpPr>
        <p:spPr>
          <a:xfrm>
            <a:off x="685800" y="304800"/>
            <a:ext cx="7467600" cy="838200"/>
          </a:xfrm>
        </p:spPr>
        <p:txBody>
          <a:bodyPr/>
          <a:lstStyle/>
          <a:p>
            <a:r>
              <a:rPr lang="en-US" smtClean="0"/>
              <a:t>Writing is a </a:t>
            </a:r>
            <a:r>
              <a:rPr lang="en-US" sz="3200" smtClean="0"/>
              <a:t>RECURSIVE process</a:t>
            </a:r>
          </a:p>
        </p:txBody>
      </p:sp>
      <p:pic>
        <p:nvPicPr>
          <p:cNvPr id="32771" name="Picture 2" descr="writingproces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66800"/>
            <a:ext cx="4954588" cy="556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2"/>
          <p:cNvSpPr>
            <a:spLocks noGrp="1"/>
          </p:cNvSpPr>
          <p:nvPr>
            <p:ph type="body" idx="2"/>
          </p:nvPr>
        </p:nvSpPr>
        <p:spPr>
          <a:xfrm>
            <a:off x="6324600" y="274638"/>
            <a:ext cx="2438400" cy="6278562"/>
          </a:xfrm>
        </p:spPr>
        <p:txBody>
          <a:bodyPr/>
          <a:lstStyle/>
          <a:p>
            <a:pPr algn="ctr"/>
            <a:r>
              <a:rPr lang="en-US" sz="1800" b="1" smtClean="0">
                <a:solidFill>
                  <a:schemeClr val="tx2"/>
                </a:solidFill>
              </a:rPr>
              <a:t>THE WRITING PROCESS</a:t>
            </a:r>
          </a:p>
          <a:p>
            <a:pPr algn="ctr"/>
            <a:endParaRPr lang="en-US" sz="1800" b="1" smtClean="0">
              <a:solidFill>
                <a:schemeClr val="tx2"/>
              </a:solidFill>
            </a:endParaRPr>
          </a:p>
          <a:p>
            <a:pPr algn="ctr"/>
            <a:endParaRPr lang="en-US" sz="1800" b="1" smtClean="0">
              <a:solidFill>
                <a:schemeClr val="tx2"/>
              </a:solidFill>
            </a:endParaRPr>
          </a:p>
          <a:p>
            <a:pPr algn="ctr"/>
            <a:endParaRPr lang="en-US" sz="1800" b="1" smtClean="0">
              <a:solidFill>
                <a:schemeClr val="tx2"/>
              </a:solidFill>
            </a:endParaRP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Prewriting</a:t>
            </a: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Drafting</a:t>
            </a: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Peer-Review</a:t>
            </a: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Editing</a:t>
            </a: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Publication</a:t>
            </a:r>
          </a:p>
          <a:p>
            <a:pPr algn="ctr"/>
            <a:endParaRPr lang="en-US" sz="1800" b="1" smtClean="0">
              <a:solidFill>
                <a:schemeClr val="tx2"/>
              </a:solidFill>
            </a:endParaRP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Which parts of the process show up most in your classroom?</a:t>
            </a:r>
          </a:p>
          <a:p>
            <a:pPr algn="ctr"/>
            <a:r>
              <a:rPr lang="en-US" sz="1800" b="1" smtClean="0">
                <a:solidFill>
                  <a:schemeClr val="tx2"/>
                </a:solidFill>
              </a:rPr>
              <a:t> Least?</a:t>
            </a:r>
          </a:p>
        </p:txBody>
      </p:sp>
      <p:pic>
        <p:nvPicPr>
          <p:cNvPr id="6" name="Picture 5" descr="WNYYWSSC4 005 -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00200"/>
            <a:ext cx="4014788" cy="37195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Content Placeholder 4" descr="WNYYWSSC4 004 - Copy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228600"/>
            <a:ext cx="2027307" cy="2697161"/>
          </a:xfrm>
          <a:effectLst>
            <a:softEdge rad="112500"/>
          </a:effectLst>
        </p:spPr>
      </p:pic>
      <p:pic>
        <p:nvPicPr>
          <p:cNvPr id="7" name="Picture 6" descr="WNYYWSSC4 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3962400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429000"/>
            <a:ext cx="5867400" cy="457200"/>
          </a:xfrm>
          <a:solidFill>
            <a:schemeClr val="tx2">
              <a:lumMod val="75000"/>
            </a:schemeClr>
          </a:soli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</a:rPr>
              <a:t>Writing is a Process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944562"/>
          </a:xfrm>
          <a:solidFill>
            <a:schemeClr val="tx2"/>
          </a:solidFill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Considering MODES and 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3810000" cy="4949825"/>
          </a:xfrm>
        </p:spPr>
        <p:txBody>
          <a:bodyPr rtlCol="0">
            <a:normAutofit fontScale="6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</a:rPr>
              <a:t>COMMON TEXT TYPES (MODES)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Narrative Text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Expository/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Informational Text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Procedural Text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Poetic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Functional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Hybrid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5800" y="1752600"/>
            <a:ext cx="3810000" cy="48736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19600" y="1447800"/>
            <a:ext cx="4343400" cy="50260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u="sng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COMMON PURPOSES FOR WRITING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u="sng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Persuade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Describe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Inform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Think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Connect/Collaborate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To Build Collective Intelligence</a:t>
            </a:r>
          </a:p>
          <a:p>
            <a:pPr marL="274320" indent="-274320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defRPr/>
            </a:pPr>
            <a:endParaRPr lang="en-US" sz="24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274638"/>
            <a:ext cx="2286000" cy="566896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</a:rPr>
              <a:t>PREWRITING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tx2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2"/>
                </a:solidFill>
              </a:rPr>
              <a:t>What  does this look like?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tx2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2"/>
                </a:solidFill>
              </a:rPr>
              <a:t>Strategies for Support: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Prompts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Artifacts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Pictures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Music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Video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Movement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Equations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RAFTS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Conversation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Web Tools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5" name="Content Placeholder 4" descr="WNYYWSSC4 003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 rot="20068944">
            <a:off x="292100" y="463550"/>
            <a:ext cx="2590800" cy="1943100"/>
          </a:xfrm>
          <a:ln w="38100" cap="sq">
            <a:solidFill>
              <a:srgbClr val="000000"/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wnyywss4 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6880">
            <a:off x="3200400" y="685800"/>
            <a:ext cx="2946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posters.jp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362200"/>
            <a:ext cx="34544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WNYYWSSDay1 0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94075">
            <a:off x="511175" y="4414838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WNYYWSSDay1 0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75484">
            <a:off x="3181350" y="4173538"/>
            <a:ext cx="27432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4" descr="WNYYWSSDAY2A 04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5800" y="2514600"/>
            <a:ext cx="1522413" cy="2030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4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8382000" cy="1219200"/>
          </a:xfrm>
        </p:spPr>
        <p:txBody>
          <a:bodyPr/>
          <a:lstStyle/>
          <a:p>
            <a:r>
              <a:rPr lang="en-US" sz="3600" smtClean="0"/>
              <a:t>Traits to Focus on During </a:t>
            </a:r>
            <a:br>
              <a:rPr lang="en-US" sz="3600" smtClean="0"/>
            </a:br>
            <a:r>
              <a:rPr lang="en-US" sz="3600" smtClean="0"/>
              <a:t>Pre-Writing: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172200" y="3505200"/>
            <a:ext cx="2438400" cy="2286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IDEAS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VOICE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57400"/>
            <a:ext cx="57150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IDEAS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7467600" cy="54070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Invite or inspire pre-writing activities.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Come from our experiences, our connections, and our previous understandings.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May be generated from artifacts, photographs, movement, music, conversation, guided brainstorming and more…..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Require good writers to select appropriate MODES and to define their PURPOSES.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Move readers from general to more refined topics.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Inspire careful observation.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Require independent use of higher level thought.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467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VOICE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8001000" cy="4416425"/>
          </a:xfrm>
        </p:spPr>
        <p:txBody>
          <a:bodyPr/>
          <a:lstStyle/>
          <a:p>
            <a:r>
              <a:rPr lang="en-US" smtClean="0"/>
              <a:t>The “sound” of the writer or the speaker.</a:t>
            </a:r>
          </a:p>
          <a:p>
            <a:endParaRPr lang="en-US" smtClean="0"/>
          </a:p>
          <a:p>
            <a:r>
              <a:rPr lang="en-US" smtClean="0"/>
              <a:t>Tone that is appropriate to the task.</a:t>
            </a:r>
          </a:p>
          <a:p>
            <a:endParaRPr lang="en-US" smtClean="0"/>
          </a:p>
          <a:p>
            <a:r>
              <a:rPr lang="en-US" smtClean="0"/>
              <a:t>Commitment to the piece—involvement.</a:t>
            </a:r>
          </a:p>
          <a:p>
            <a:endParaRPr lang="en-US" smtClean="0"/>
          </a:p>
          <a:p>
            <a:r>
              <a:rPr lang="en-US" smtClean="0"/>
              <a:t>Attention to the topic.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Voice</a:t>
            </a:r>
            <a:endParaRPr 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7467600" cy="48736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Requires that writers shift the way they speak in response to MODE and PURPOSE.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Invites diversity and complexity.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Built when students take RISKS.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Thrives in a comfortable atmosphere.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Suffers when we overemphasize formulaic processes or models.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400800" y="274638"/>
            <a:ext cx="2209800" cy="61261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Drafting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The importance of understanding MODES and the power of MENTOR TEXT.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Approaching topics from varied angles.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Writing beside them.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pic>
        <p:nvPicPr>
          <p:cNvPr id="10" name="Picture 9" descr="WNYYWSS3 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0"/>
            <a:ext cx="3581400" cy="268605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Content Placeholder 7" descr="WNYYWSS3 002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304800" y="381000"/>
            <a:ext cx="3505200" cy="2628900"/>
          </a:xfrm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WNYYWSS3 0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038600"/>
            <a:ext cx="3429000" cy="2571750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does it mean to teach?</a:t>
            </a:r>
          </a:p>
        </p:txBody>
      </p:sp>
      <p:pic>
        <p:nvPicPr>
          <p:cNvPr id="5123" name="Picture 2" descr="G:\2009-08-10 StudioWk2day1\StudioWk2day1 0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smtClean="0"/>
              <a:t>Traits to Focus On As We Draft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4800" dirty="0" smtClean="0">
                <a:solidFill>
                  <a:schemeClr val="accent1"/>
                </a:solidFill>
              </a:rPr>
              <a:t>IDEAS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4800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4800" dirty="0" smtClean="0">
                <a:solidFill>
                  <a:schemeClr val="accent1"/>
                </a:solidFill>
              </a:rPr>
              <a:t>VOICE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sz="4800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4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</a:t>
            </a:r>
            <a:endParaRPr lang="en-US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467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sz="quarter" idx="1"/>
          </p:nvPr>
        </p:nvSpPr>
        <p:spPr>
          <a:xfrm>
            <a:off x="3200400" y="1828800"/>
            <a:ext cx="4648200" cy="48736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mtClean="0"/>
              <a:t>“Organization is what you do </a:t>
            </a:r>
          </a:p>
          <a:p>
            <a:pPr algn="ctr">
              <a:buFont typeface="Arial" charset="0"/>
              <a:buNone/>
            </a:pPr>
            <a:r>
              <a:rPr lang="en-US" smtClean="0"/>
              <a:t>before you do something</a:t>
            </a:r>
          </a:p>
          <a:p>
            <a:pPr algn="ctr">
              <a:buFont typeface="Arial" charset="0"/>
              <a:buNone/>
            </a:pPr>
            <a:r>
              <a:rPr lang="en-US" smtClean="0"/>
              <a:t> so that when you do it </a:t>
            </a:r>
          </a:p>
          <a:p>
            <a:pPr algn="ctr">
              <a:buFont typeface="Arial" charset="0"/>
              <a:buNone/>
            </a:pPr>
            <a:r>
              <a:rPr lang="en-US" smtClean="0"/>
              <a:t>it’s not all mixed up.”</a:t>
            </a:r>
          </a:p>
          <a:p>
            <a:pPr algn="ctr">
              <a:buFont typeface="Arial" charset="0"/>
              <a:buNone/>
            </a:pPr>
            <a:endParaRPr lang="en-US" b="1" smtClean="0"/>
          </a:p>
          <a:p>
            <a:pPr algn="ctr">
              <a:buFont typeface="Arial" charset="0"/>
              <a:buNone/>
            </a:pPr>
            <a:r>
              <a:rPr lang="en-US" b="1" smtClean="0"/>
              <a:t>Winnie the Pooh</a:t>
            </a:r>
          </a:p>
          <a:p>
            <a:pPr algn="ctr">
              <a:buFont typeface="Arial" charset="0"/>
              <a:buNone/>
            </a:pPr>
            <a:endParaRPr lang="en-US" b="1" smtClean="0"/>
          </a:p>
          <a:p>
            <a:pPr algn="ctr">
              <a:buFont typeface="Arial" charset="0"/>
              <a:buNone/>
            </a:pPr>
            <a:endParaRPr lang="en-US" b="1" smtClean="0"/>
          </a:p>
        </p:txBody>
      </p:sp>
      <p:pic>
        <p:nvPicPr>
          <p:cNvPr id="43012" name="Picture 4" descr="http://blog.wired.com/geekdad/images/2009/01/18/pooh_shepard_19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28575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5"/>
          <p:cNvSpPr txBox="1">
            <a:spLocks noChangeArrowheads="1"/>
          </p:cNvSpPr>
          <p:nvPr/>
        </p:nvSpPr>
        <p:spPr bwMode="auto">
          <a:xfrm>
            <a:off x="381000" y="4800600"/>
            <a:ext cx="7162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/>
              <a:t>http://blog.wired.com/geekdad/books/index.html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Requires that writers develop an INVITING lead for that provokes questioning and curiosity.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Inspires a body of work that attends to these questions and curiosities in a logical manner.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Relies upon smooth transitions and the articulation of turning points and resolutions.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Requires a conclusion that satisfies the questions and curiosities provoked by the lead and may inspire new ones. It does not, however, introduce new information.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ORGANIZATION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solidFill>
            <a:schemeClr val="tx2"/>
          </a:solidFill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WHAT IT IS….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 lead that “hooks” reader and provokes questions.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 core that provides details in a logical manner and transitions between them smoothly.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An ending that satisfies the questions raised within the work.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WE SUPPORT IT…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Models and mentor texts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Story boards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Graphic organizers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533400"/>
            <a:ext cx="3276600" cy="426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Exploring </a:t>
            </a:r>
            <a:br>
              <a:rPr lang="en-US" b="1" dirty="0" smtClean="0"/>
            </a:br>
            <a:r>
              <a:rPr lang="en-US" b="1" dirty="0" smtClean="0"/>
              <a:t>mentor texts</a:t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leads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endings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in-betweens</a:t>
            </a:r>
            <a:endParaRPr lang="en-US" dirty="0"/>
          </a:p>
        </p:txBody>
      </p:sp>
      <p:pic>
        <p:nvPicPr>
          <p:cNvPr id="4" name="Picture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09600"/>
            <a:ext cx="5181600" cy="5418138"/>
          </a:xfrm>
          <a:prstGeom prst="rect">
            <a:avLst/>
          </a:prstGeom>
          <a:ln w="38100" cap="sq">
            <a:solidFill>
              <a:schemeClr val="bg2">
                <a:lumMod val="1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486400" y="609600"/>
            <a:ext cx="3505200" cy="52879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Beyond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Peer-Conferencing: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 Review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Processes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Modeling With Fishbowl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Coaching With Push/Pause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Assessment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Evaluation</a:t>
            </a:r>
          </a:p>
        </p:txBody>
      </p:sp>
      <p:pic>
        <p:nvPicPr>
          <p:cNvPr id="4" name="Picture 3" descr="WNYYWSSC4 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6800"/>
            <a:ext cx="48768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Traits to Focus On During Peer-Review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7467600" cy="46450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IDEAS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VOICE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ORGANIZATION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CHOICE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 FLUENCY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7136" y="609600"/>
            <a:ext cx="7577328" cy="5682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257800"/>
            <a:ext cx="7467600" cy="990600"/>
          </a:xfrm>
          <a:solidFill>
            <a:schemeClr val="accent1"/>
          </a:solidFill>
          <a:ln w="7620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CHOICE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67400" y="2133600"/>
            <a:ext cx="2971800" cy="2667000"/>
          </a:xfrm>
          <a:solidFill>
            <a:schemeClr val="accent1"/>
          </a:solidFill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“The race in writing is not to the swift, but to the original.”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----William Zinsser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Choice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tx2"/>
          </a:solidFill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Original words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Precise words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Engaging words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Varied words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Attention to dialect and formality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 fluency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7467600" cy="46450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Fluent sentences appeal to the ear and the eye.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They vary in length and structure.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They convey character, emotion, and reveal voice.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Rhythm, rhyme, and repetition of vowel and consonant sounds effect fluency.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What I’m learning…..</a:t>
            </a:r>
            <a:br>
              <a:rPr lang="en-US" sz="3200" smtClean="0"/>
            </a:br>
            <a:r>
              <a:rPr lang="en-US" sz="3200" smtClean="0"/>
              <a:t>WE ACT AND WRITE WITH COURAGE</a:t>
            </a:r>
          </a:p>
        </p:txBody>
      </p:sp>
      <p:pic>
        <p:nvPicPr>
          <p:cNvPr id="6147" name="Content Placeholder 3" descr="Studio09Days1-2 01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5863" y="1600200"/>
            <a:ext cx="4232275" cy="4525963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67400" y="1219200"/>
            <a:ext cx="3124200" cy="373380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EDITING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How are YOU strong as an editor?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Differentiating the peer-editing process.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Content Placeholder 7" descr="WNYYWSSC4 012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4800" y="1323975"/>
            <a:ext cx="5143500" cy="3857625"/>
          </a:xfrm>
          <a:ln w="3810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Traits to Focus On As We Edit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4873625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IDEAS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VOICE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ORGANIZATION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WORD CHOICE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SENTENCE FLUENCY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CONVENTIONS</a:t>
            </a: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CONVENTIONS: </a:t>
            </a:r>
            <a:br>
              <a:rPr lang="en-US" dirty="0" smtClean="0"/>
            </a:br>
            <a:r>
              <a:rPr lang="en-US" dirty="0" smtClean="0"/>
              <a:t>THE LAST CONVERSATION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667000" y="1600200"/>
            <a:ext cx="5867400" cy="49530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Attending to conventions happens at the END of the writing process.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Effective writers understand why editing is necessary. Strong writers know that editing isn’t merely about “fixing up” writing.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Edits are intentional, effective, and do not strip the work of voice, ideas, or fluency. They BUILD it.</a:t>
            </a:r>
          </a:p>
        </p:txBody>
      </p:sp>
      <p:pic>
        <p:nvPicPr>
          <p:cNvPr id="54276" name="Picture 2" descr="C:\Users\Angela\AppData\Local\Microsoft\Windows\Temporary Internet Files\Content.IE5\8F8JWT2P\MCj0311816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21558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715000" y="609600"/>
            <a:ext cx="3048000" cy="55626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PUBLISHING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What does this mean to you?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How is the definition shifting?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What opportunities are available?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pic>
        <p:nvPicPr>
          <p:cNvPr id="1026" name="Picture 2" descr="http://wiredinstructor.org/traits/processimages/traitsprocessweb2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990600"/>
            <a:ext cx="5029200" cy="3703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Approaching Instruction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96200" cy="48736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Teach Craft Inside the Process: One at a Time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Activate Background Knowledge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Artifacts, Music, Video, Movement, </a:t>
            </a:r>
            <a:r>
              <a:rPr lang="en-US" dirty="0" err="1" smtClean="0"/>
              <a:t>Manipulatives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Define the Trait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Model With Mentor Text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Anchor With Rubric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Provide Guided Practice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Formatively Assess/</a:t>
            </a:r>
            <a:r>
              <a:rPr lang="en-US" dirty="0" err="1" smtClean="0"/>
              <a:t>Reteach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Fold Into the Process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Link Back to the Dispositions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7924800" cy="533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4400" b="1" smtClean="0"/>
              <a:t>Find the Assessment</a:t>
            </a:r>
          </a:p>
        </p:txBody>
      </p:sp>
      <p:pic>
        <p:nvPicPr>
          <p:cNvPr id="57347" name="Picture 3" descr="C:\Users\Angela\AppData\Local\Microsoft\Windows\Temporary Internet Files\Content.IE5\8F8JWT2P\MPj043049300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51244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4953000" y="1066800"/>
            <a:ext cx="3657600" cy="4144963"/>
          </a:xfrm>
        </p:spPr>
        <p:txBody>
          <a:bodyPr/>
          <a:lstStyle/>
          <a:p>
            <a:r>
              <a:rPr lang="en-US" sz="2800" smtClean="0"/>
              <a:t>What Does Effective Assessment of Writing Look Like?</a:t>
            </a:r>
            <a:br>
              <a:rPr lang="en-US" sz="2800" smtClean="0"/>
            </a:b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pic>
        <p:nvPicPr>
          <p:cNvPr id="36867" name="Picture 3" descr="C:\Users\Angela\AppData\Local\Microsoft\Windows\Temporary Internet Files\Content.IE5\AT8VKV2I\MPj0438423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4510088" cy="4462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95400"/>
            <a:ext cx="85344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Planning Stations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39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667000"/>
            <a:ext cx="8001000" cy="38068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3600" smtClean="0"/>
              <a:t>Use the materials provided to explore and design instructional approaches that will meet the needs of your students.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563" cy="1050925"/>
          </a:xfrm>
        </p:spPr>
        <p:txBody>
          <a:bodyPr/>
          <a:lstStyle/>
          <a:p>
            <a:r>
              <a:rPr lang="en-US" smtClean="0"/>
              <a:t>References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458200" cy="41878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1800" smtClean="0"/>
              <a:t>Gray, Theresa (2006). Slideshare. </a:t>
            </a:r>
            <a:r>
              <a:rPr lang="en-US" sz="1800" i="1" smtClean="0"/>
              <a:t>Writing Frameworks. </a:t>
            </a:r>
            <a:r>
              <a:rPr lang="en-US" sz="1800" smtClean="0"/>
              <a:t>Retrieved January 21, 2009 from: http://www.slideshare.net/TGray/writing-frameworks</a:t>
            </a:r>
            <a:endParaRPr lang="en-US" sz="1800" i="1" smtClean="0"/>
          </a:p>
          <a:p>
            <a:pPr>
              <a:buFont typeface="Arial" charset="0"/>
              <a:buNone/>
            </a:pPr>
            <a:endParaRPr lang="en-US" sz="1800" smtClean="0"/>
          </a:p>
          <a:p>
            <a:pPr>
              <a:buFont typeface="Arial" charset="0"/>
              <a:buNone/>
            </a:pPr>
            <a:r>
              <a:rPr lang="en-US" sz="1800" smtClean="0"/>
              <a:t>Martin-Kniep, Giselle O. </a:t>
            </a:r>
            <a:r>
              <a:rPr lang="en-US" sz="1800" b="1" smtClean="0"/>
              <a:t>Communities That Lead, Learn, and Last: Building and Sustaining Educational Expertise. </a:t>
            </a:r>
            <a:r>
              <a:rPr lang="en-US" sz="1800" smtClean="0"/>
              <a:t>California: Jossey-Bass, 2008.</a:t>
            </a:r>
          </a:p>
          <a:p>
            <a:pPr>
              <a:buFont typeface="Arial" charset="0"/>
              <a:buNone/>
            </a:pPr>
            <a:endParaRPr lang="en-US" sz="1800" smtClean="0"/>
          </a:p>
          <a:p>
            <a:pPr>
              <a:buFont typeface="Arial" charset="0"/>
              <a:buNone/>
            </a:pPr>
            <a:r>
              <a:rPr lang="en-US" sz="1800" smtClean="0"/>
              <a:t>National Board for Professional Teacher Standards. “What Teachers Should Know and Be Able to Do: The Five Core Propositions.” Retrieved  Aug. 21, 2008 from http://www.nbpts.org/the_standards/the_five_core_propositions</a:t>
            </a:r>
          </a:p>
          <a:p>
            <a:pPr>
              <a:buFont typeface="Arial" charset="0"/>
              <a:buNone/>
            </a:pPr>
            <a:endParaRPr lang="en-US" sz="1800" smtClean="0"/>
          </a:p>
          <a:p>
            <a:pPr>
              <a:buFont typeface="Arial" charset="0"/>
              <a:buNone/>
            </a:pPr>
            <a:r>
              <a:rPr lang="en-US" sz="1800" smtClean="0"/>
              <a:t>Stockman, Angela (2008, August). </a:t>
            </a:r>
            <a:r>
              <a:rPr lang="en-US" sz="1800" i="1" smtClean="0"/>
              <a:t>WNY Young Writers’ Summer Studio. </a:t>
            </a:r>
            <a:r>
              <a:rPr lang="en-US" sz="1800" smtClean="0"/>
              <a:t>Presented at Daemen College, Amherst, NY. </a:t>
            </a:r>
            <a:endParaRPr lang="en-US" sz="1800" i="1" smtClean="0"/>
          </a:p>
          <a:p>
            <a:pPr>
              <a:buFont typeface="Arial" charset="0"/>
              <a:buNone/>
            </a:pPr>
            <a:endParaRPr lang="en-US" sz="1800" smtClean="0"/>
          </a:p>
          <a:p>
            <a:pPr>
              <a:buFont typeface="Arial" charset="0"/>
              <a:buNone/>
            </a:pPr>
            <a:endParaRPr lang="en-US" sz="1800" smtClean="0"/>
          </a:p>
          <a:p>
            <a:pPr>
              <a:buFont typeface="Arial" charset="0"/>
              <a:buNone/>
            </a:pPr>
            <a:endParaRPr lang="en-US" sz="1400" smtClean="0"/>
          </a:p>
          <a:p>
            <a:pPr>
              <a:buFont typeface="Arial" charset="0"/>
              <a:buNone/>
            </a:pPr>
            <a:endParaRPr lang="en-US" sz="1400" smtClean="0"/>
          </a:p>
          <a:p>
            <a:pPr>
              <a:buFont typeface="Arial" charset="0"/>
              <a:buNone/>
            </a:pPr>
            <a:endParaRPr lang="en-US" sz="14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WE SEEK UNDERSTANDING BEFORE DOING</a:t>
            </a:r>
          </a:p>
        </p:txBody>
      </p:sp>
      <p:pic>
        <p:nvPicPr>
          <p:cNvPr id="7171" name="Content Placeholder 3" descr="StudioDay3 02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WE PERSEVERE</a:t>
            </a:r>
          </a:p>
        </p:txBody>
      </p:sp>
      <p:pic>
        <p:nvPicPr>
          <p:cNvPr id="8195" name="Content Placeholder 3" descr="WNYYWSSDay1 10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WE COLLABORATE</a:t>
            </a:r>
          </a:p>
        </p:txBody>
      </p:sp>
      <p:pic>
        <p:nvPicPr>
          <p:cNvPr id="9219" name="Content Placeholder 3" descr="WNYYWSSC4 02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WE SHARE OUR EXPERTISE</a:t>
            </a:r>
          </a:p>
        </p:txBody>
      </p:sp>
      <p:pic>
        <p:nvPicPr>
          <p:cNvPr id="10243" name="Content Placeholder 3" descr="2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1102</Words>
  <Application>Microsoft Office PowerPoint</Application>
  <PresentationFormat>On-screen Show (4:3)</PresentationFormat>
  <Paragraphs>349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Supporting Young Writers</vt:lpstr>
      <vt:lpstr>PowerPoint Presentation</vt:lpstr>
      <vt:lpstr>PowerPoint Presentation</vt:lpstr>
      <vt:lpstr>What does it mean to teach?</vt:lpstr>
      <vt:lpstr>What I’m learning….. WE ACT AND WRITE WITH COURAGE</vt:lpstr>
      <vt:lpstr>WE SEEK UNDERSTANDING BEFORE DOING</vt:lpstr>
      <vt:lpstr>WE PERSEVERE</vt:lpstr>
      <vt:lpstr>WE COLLABORATE</vt:lpstr>
      <vt:lpstr>WE SHARE OUR EXPERTISE</vt:lpstr>
      <vt:lpstr>WE GIVE OF OURSELVES  AND ACT WITH KINDNESS</vt:lpstr>
      <vt:lpstr>WE REFLECT ON WHERE WE’VE BEEN, WHERE WE ARE GOING, AND HOW WE PLAN TO GET THERE</vt:lpstr>
      <vt:lpstr>WE KNOW THAT WRITING  IS OFTEN A SLOW PROCESS</vt:lpstr>
      <vt:lpstr>WE TRY TO DEVELOP BETTER AND BETTER AND BETTER STRATEGIES FOR IMPROVING OUR OWN WORK AND HELPING OTHERS</vt:lpstr>
      <vt:lpstr>HERE, WE ARE ALL WRITERS AND TEACHERS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would YOU choose?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Writing is a RECURSIVE process</vt:lpstr>
      <vt:lpstr>Writing is a Process</vt:lpstr>
      <vt:lpstr>Considering MODES and PURPOSE</vt:lpstr>
      <vt:lpstr>PowerPoint Presentation</vt:lpstr>
      <vt:lpstr>Traits to Focus on During  Pre-Writing:</vt:lpstr>
      <vt:lpstr>IDEAS</vt:lpstr>
      <vt:lpstr>VOICE</vt:lpstr>
      <vt:lpstr>Voice</vt:lpstr>
      <vt:lpstr>PowerPoint Presentation</vt:lpstr>
      <vt:lpstr>Traits to Focus On As We Draft</vt:lpstr>
      <vt:lpstr>Organization</vt:lpstr>
      <vt:lpstr>Organization</vt:lpstr>
      <vt:lpstr>ORGANIZATION</vt:lpstr>
      <vt:lpstr>Exploring  mentor texts  leads  endings  in-betweens</vt:lpstr>
      <vt:lpstr>PowerPoint Presentation</vt:lpstr>
      <vt:lpstr>Traits to Focus On During Peer-Review</vt:lpstr>
      <vt:lpstr>WORD CHOICE</vt:lpstr>
      <vt:lpstr>Word Choice</vt:lpstr>
      <vt:lpstr>Sentence fluency</vt:lpstr>
      <vt:lpstr>PowerPoint Presentation</vt:lpstr>
      <vt:lpstr>Traits to Focus On As We Edit</vt:lpstr>
      <vt:lpstr>CONVENTIONS:  THE LAST CONVERSATION</vt:lpstr>
      <vt:lpstr>PowerPoint Presentation</vt:lpstr>
      <vt:lpstr>Approaching Instruction</vt:lpstr>
      <vt:lpstr>PowerPoint Presentation</vt:lpstr>
      <vt:lpstr>What Does Effective Assessment of Writing Look Like?  </vt:lpstr>
      <vt:lpstr>Planning Stations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Shaping Practice: An Introduction to Writing Instruction and Assessment</dc:title>
  <dc:creator>Angela Stockman</dc:creator>
  <cp:lastModifiedBy>angelastockman</cp:lastModifiedBy>
  <cp:revision>53</cp:revision>
  <dcterms:created xsi:type="dcterms:W3CDTF">2009-03-01T15:32:33Z</dcterms:created>
  <dcterms:modified xsi:type="dcterms:W3CDTF">2010-11-30T12:58:40Z</dcterms:modified>
</cp:coreProperties>
</file>